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60" r:id="rId4"/>
    <p:sldId id="283" r:id="rId5"/>
    <p:sldId id="291" r:id="rId6"/>
    <p:sldId id="287" r:id="rId7"/>
    <p:sldId id="285" r:id="rId8"/>
    <p:sldId id="289" r:id="rId9"/>
    <p:sldId id="290" r:id="rId10"/>
    <p:sldId id="286" r:id="rId11"/>
    <p:sldId id="284" r:id="rId12"/>
    <p:sldId id="28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BEjjE9YhxhPECOvcITaInAFpy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6" autoAdjust="0"/>
  </p:normalViewPr>
  <p:slideViewPr>
    <p:cSldViewPr snapToGrid="0">
      <p:cViewPr varScale="1">
        <p:scale>
          <a:sx n="84" d="100"/>
          <a:sy n="84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nyvtar.btk.elte.h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elte.h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11356" y="2646474"/>
            <a:ext cx="87015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ct val="100000"/>
            </a:pPr>
            <a:r>
              <a:rPr lang="en-US" sz="6000" dirty="0">
                <a:solidFill>
                  <a:schemeClr val="lt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/>
              </a:rPr>
              <a:t>ELTE Faculty of Humanities Library</a:t>
            </a:r>
            <a:endParaRPr sz="4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5F121E30-2277-4E47-95B3-0F17D244AD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75;p24">
            <a:extLst>
              <a:ext uri="{FF2B5EF4-FFF2-40B4-BE49-F238E27FC236}">
                <a16:creationId xmlns:a16="http://schemas.microsoft.com/office/drawing/2014/main" id="{211CB7D8-9590-4987-A5DC-49D5B3FDF8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731" t="8647" r="1731" b="12421"/>
          <a:stretch/>
        </p:blipFill>
        <p:spPr>
          <a:xfrm>
            <a:off x="388620" y="2342097"/>
            <a:ext cx="7589520" cy="43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6C51B6A-3B21-4B9B-A468-8027CEC7A99F}"/>
              </a:ext>
            </a:extLst>
          </p:cNvPr>
          <p:cNvSpPr txBox="1"/>
          <p:nvPr/>
        </p:nvSpPr>
        <p:spPr>
          <a:xfrm>
            <a:off x="1691640" y="1695766"/>
            <a:ext cx="588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>
                <a:solidFill>
                  <a:schemeClr val="bg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https://konyvtar.btk.elte.hu</a:t>
            </a:r>
            <a:endParaRPr lang="hu-H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670EB8B-3482-4294-9160-1D9BB162247B}"/>
              </a:ext>
            </a:extLst>
          </p:cNvPr>
          <p:cNvSpPr txBox="1"/>
          <p:nvPr/>
        </p:nvSpPr>
        <p:spPr>
          <a:xfrm rot="20867313">
            <a:off x="1691640" y="3377130"/>
            <a:ext cx="55549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11/09/23 new homepage</a:t>
            </a:r>
          </a:p>
        </p:txBody>
      </p:sp>
    </p:spTree>
    <p:extLst>
      <p:ext uri="{BB962C8B-B14F-4D97-AF65-F5344CB8AC3E}">
        <p14:creationId xmlns:p14="http://schemas.microsoft.com/office/powerpoint/2010/main" val="363624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EF780116-E3F1-445E-B383-6F4F201717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B8A2F25-A375-4877-8302-C81DDB3B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6" y="2580209"/>
            <a:ext cx="7411918" cy="4169204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0620D92-834B-48DA-B06D-17CBA6203EB3}"/>
              </a:ext>
            </a:extLst>
          </p:cNvPr>
          <p:cNvSpPr/>
          <p:nvPr/>
        </p:nvSpPr>
        <p:spPr>
          <a:xfrm>
            <a:off x="573600" y="1825291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u="sng" dirty="0">
                <a:solidFill>
                  <a:schemeClr val="bg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facebook.com/</a:t>
            </a:r>
            <a:r>
              <a:rPr lang="hu-HU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elte.btk.kari.konyvtar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BAA8849F-6380-4F31-B79E-13DB938636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8A94E9-D0CA-4E8D-AF4C-7FD3B12B8BAD}"/>
              </a:ext>
            </a:extLst>
          </p:cNvPr>
          <p:cNvSpPr txBox="1"/>
          <p:nvPr/>
        </p:nvSpPr>
        <p:spPr>
          <a:xfrm>
            <a:off x="3577590" y="2846070"/>
            <a:ext cx="5303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10049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DB890195-25FC-42EE-8E6D-1F880AB456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625B349-359D-41E8-99BE-9C4AD621F1E4}"/>
              </a:ext>
            </a:extLst>
          </p:cNvPr>
          <p:cNvSpPr txBox="1"/>
          <p:nvPr/>
        </p:nvSpPr>
        <p:spPr>
          <a:xfrm>
            <a:off x="331470" y="1703070"/>
            <a:ext cx="9155430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- 48 separate library units in total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Organized into 7 specialized libraries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Work as 1 cooperating organization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Called </a:t>
            </a:r>
            <a:r>
              <a:rPr lang="en-US" sz="3600" b="1" i="1" dirty="0">
                <a:solidFill>
                  <a:schemeClr val="lt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ELTE Faculty of Humanities Library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Member libraries operate in seven</a:t>
            </a:r>
            <a:b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36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buildings out of eight on the campus</a:t>
            </a:r>
          </a:p>
        </p:txBody>
      </p:sp>
    </p:spTree>
    <p:extLst>
      <p:ext uri="{BB962C8B-B14F-4D97-AF65-F5344CB8AC3E}">
        <p14:creationId xmlns:p14="http://schemas.microsoft.com/office/powerpoint/2010/main" val="19132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3584921" y="933391"/>
            <a:ext cx="5444197" cy="5345723"/>
          </a:xfrm>
          <a:prstGeom prst="flowChartConnector">
            <a:avLst/>
          </a:prstGeom>
          <a:solidFill>
            <a:schemeClr val="lt1"/>
          </a:solidFill>
          <a:ln w="635000" cap="flat" cmpd="sng">
            <a:solidFill>
              <a:srgbClr val="6C0A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5166118" y="263224"/>
            <a:ext cx="2287364" cy="1130881"/>
            <a:chOff x="3263285" y="835"/>
            <a:chExt cx="2096924" cy="1048462"/>
          </a:xfrm>
        </p:grpSpPr>
        <p:sp>
          <p:nvSpPr>
            <p:cNvPr id="110" name="Google Shape;110;p4"/>
            <p:cNvSpPr/>
            <p:nvPr/>
          </p:nvSpPr>
          <p:spPr>
            <a:xfrm>
              <a:off x="3263285" y="835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3314467" y="52017"/>
              <a:ext cx="1994560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C00000"/>
                </a:buClr>
                <a:buSzPts val="1800"/>
              </a:pPr>
              <a:r>
                <a:rPr lang="hu-HU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1800" u="sng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Central</a:t>
              </a:r>
              <a:r>
                <a:rPr lang="hu-HU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1800" u="sng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Library</a:t>
              </a:r>
              <a:endParaRPr sz="1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2760879" y="5032116"/>
            <a:ext cx="2820227" cy="1187201"/>
            <a:chOff x="3429920" y="3212569"/>
            <a:chExt cx="2096924" cy="1048462"/>
          </a:xfrm>
        </p:grpSpPr>
        <p:sp>
          <p:nvSpPr>
            <p:cNvPr id="113" name="Google Shape;113;p4"/>
            <p:cNvSpPr/>
            <p:nvPr/>
          </p:nvSpPr>
          <p:spPr>
            <a:xfrm>
              <a:off x="3429920" y="3212569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3675535" y="3278278"/>
              <a:ext cx="1829431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endParaRPr sz="1800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7072235" y="5207485"/>
            <a:ext cx="2282779" cy="1048462"/>
            <a:chOff x="4566867" y="4686550"/>
            <a:chExt cx="2096924" cy="1048462"/>
          </a:xfrm>
        </p:grpSpPr>
        <p:sp>
          <p:nvSpPr>
            <p:cNvPr id="116" name="Google Shape;116;p4"/>
            <p:cNvSpPr/>
            <p:nvPr/>
          </p:nvSpPr>
          <p:spPr>
            <a:xfrm>
              <a:off x="4566867" y="4686550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4599210" y="4775234"/>
              <a:ext cx="1994560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en-US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Library of Archaeological Sciences, Ancient and Classical Studies</a:t>
              </a:r>
              <a:endParaRPr sz="1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2644471" y="1579255"/>
            <a:ext cx="2288013" cy="1048462"/>
            <a:chOff x="5481267" y="1068959"/>
            <a:chExt cx="2096924" cy="1048462"/>
          </a:xfrm>
        </p:grpSpPr>
        <p:sp>
          <p:nvSpPr>
            <p:cNvPr id="119" name="Google Shape;119;p4"/>
            <p:cNvSpPr/>
            <p:nvPr/>
          </p:nvSpPr>
          <p:spPr>
            <a:xfrm>
              <a:off x="5481267" y="1068959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5481267" y="1138661"/>
              <a:ext cx="1994560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en-US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Library of Historical, Art History, Ethnography and Folklore Studies</a:t>
              </a:r>
              <a:endParaRPr sz="1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2306807" y="3443584"/>
            <a:ext cx="2096924" cy="1048462"/>
            <a:chOff x="5481267" y="1068959"/>
            <a:chExt cx="2096924" cy="1048462"/>
          </a:xfrm>
        </p:grpSpPr>
        <p:sp>
          <p:nvSpPr>
            <p:cNvPr id="122" name="Google Shape;122;p4"/>
            <p:cNvSpPr/>
            <p:nvPr/>
          </p:nvSpPr>
          <p:spPr>
            <a:xfrm>
              <a:off x="5481267" y="1068959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5554769" y="1096431"/>
              <a:ext cx="1994560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en-US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Library of East Asian and Oriental Studies</a:t>
              </a:r>
              <a:endParaRPr sz="1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8167342" y="3471056"/>
            <a:ext cx="2339465" cy="1048462"/>
            <a:chOff x="8195575" y="1151213"/>
            <a:chExt cx="2182854" cy="1048462"/>
          </a:xfrm>
        </p:grpSpPr>
        <p:sp>
          <p:nvSpPr>
            <p:cNvPr id="125" name="Google Shape;125;p4"/>
            <p:cNvSpPr/>
            <p:nvPr/>
          </p:nvSpPr>
          <p:spPr>
            <a:xfrm>
              <a:off x="8281505" y="1151213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8195575" y="1206212"/>
              <a:ext cx="2109399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en-US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Library of Hungarian Linguistics, Literature and Studies of Philosophy</a:t>
              </a:r>
              <a:endParaRPr sz="1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7872642" y="1623043"/>
            <a:ext cx="2238511" cy="1048462"/>
            <a:chOff x="5481267" y="1068959"/>
            <a:chExt cx="2096924" cy="1048462"/>
          </a:xfrm>
        </p:grpSpPr>
        <p:sp>
          <p:nvSpPr>
            <p:cNvPr id="128" name="Google Shape;128;p4"/>
            <p:cNvSpPr/>
            <p:nvPr/>
          </p:nvSpPr>
          <p:spPr>
            <a:xfrm>
              <a:off x="5481267" y="1068959"/>
              <a:ext cx="2096924" cy="1048462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5554769" y="1096431"/>
              <a:ext cx="1994560" cy="946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en-US" sz="1800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Library of English-American and Germanic Studies</a:t>
              </a:r>
              <a:endParaRPr sz="1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3259025" y="5160625"/>
            <a:ext cx="19629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ts val="1800"/>
            </a:pPr>
            <a:r>
              <a:rPr lang="en-US" sz="1800" u="sng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Library of Romance, Slavonic and Baltic Philology Studies</a:t>
            </a:r>
            <a:endParaRPr lang="hu-HU" sz="1800" u="sng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B9559270-1146-45DD-AFD4-7FC0530566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3FBED46-C9CC-464F-B161-3C696332B93F}"/>
              </a:ext>
            </a:extLst>
          </p:cNvPr>
          <p:cNvSpPr txBox="1"/>
          <p:nvPr/>
        </p:nvSpPr>
        <p:spPr>
          <a:xfrm>
            <a:off x="308610" y="1897380"/>
            <a:ext cx="937260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All ELTE citizens can use ELTE’s libraries FREE of charge after Registration (online/pers.)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librarian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catalog, store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 access to approx. 1,2 million pieces of library material (documents) in total</a:t>
            </a:r>
          </a:p>
        </p:txBody>
      </p:sp>
    </p:spTree>
    <p:extLst>
      <p:ext uri="{BB962C8B-B14F-4D97-AF65-F5344CB8AC3E}">
        <p14:creationId xmlns:p14="http://schemas.microsoft.com/office/powerpoint/2010/main" val="389493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55CF1B9D-8595-4C97-B09E-117EC5F5B9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23B622C-EE22-43C2-A783-3A971CD8D362}"/>
              </a:ext>
            </a:extLst>
          </p:cNvPr>
          <p:cNvSpPr txBox="1"/>
          <p:nvPr/>
        </p:nvSpPr>
        <p:spPr>
          <a:xfrm>
            <a:off x="114300" y="1841242"/>
            <a:ext cx="960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Several of our collections are unique both nationally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internationally (private libraries, original prints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manuscripts of former professors and scholars)</a:t>
            </a:r>
          </a:p>
          <a:p>
            <a:endParaRPr lang="hu-HU" alt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ELTE subscribes to several licensed web resources which provide access to thousands of journals and other research materials in the humanities </a:t>
            </a:r>
            <a:b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than 100 subscriptions and available databases</a:t>
            </a: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EBSCO, JSTORE,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 University Press Journals, and Wiley Online Library etc.) </a:t>
            </a:r>
          </a:p>
        </p:txBody>
      </p:sp>
    </p:spTree>
    <p:extLst>
      <p:ext uri="{BB962C8B-B14F-4D97-AF65-F5344CB8AC3E}">
        <p14:creationId xmlns:p14="http://schemas.microsoft.com/office/powerpoint/2010/main" val="278694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11632B9-66A0-436D-86AD-CEDCD0741F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5E387EA-8802-4705-8D4E-A536BCA684A2}"/>
              </a:ext>
            </a:extLst>
          </p:cNvPr>
          <p:cNvSpPr txBox="1"/>
          <p:nvPr/>
        </p:nvSpPr>
        <p:spPr>
          <a:xfrm>
            <a:off x="4972050" y="685800"/>
            <a:ext cx="700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Library / Central Reading Hall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 building)</a:t>
            </a:r>
          </a:p>
        </p:txBody>
      </p:sp>
      <p:pic>
        <p:nvPicPr>
          <p:cNvPr id="4" name="Google Shape;136;p5">
            <a:extLst>
              <a:ext uri="{FF2B5EF4-FFF2-40B4-BE49-F238E27FC236}">
                <a16:creationId xmlns:a16="http://schemas.microsoft.com/office/drawing/2014/main" id="{867EB369-4563-43F2-96A5-51912FE0BF6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8831" r="1" b="8919"/>
          <a:stretch/>
        </p:blipFill>
        <p:spPr>
          <a:xfrm>
            <a:off x="1137836" y="1989866"/>
            <a:ext cx="9916327" cy="476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30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14D684B3-561F-498A-870C-A18D9DBE23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6A9AB3A-9C68-46E1-B024-38F7F93763BC}"/>
              </a:ext>
            </a:extLst>
          </p:cNvPr>
          <p:cNvSpPr/>
          <p:nvPr/>
        </p:nvSpPr>
        <p:spPr>
          <a:xfrm>
            <a:off x="4738221" y="793886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 of English-American </a:t>
            </a:r>
            <a:b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Germanic Studies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 building)</a:t>
            </a:r>
          </a:p>
        </p:txBody>
      </p:sp>
      <p:pic>
        <p:nvPicPr>
          <p:cNvPr id="4" name="Google Shape;165;p9">
            <a:extLst>
              <a:ext uri="{FF2B5EF4-FFF2-40B4-BE49-F238E27FC236}">
                <a16:creationId xmlns:a16="http://schemas.microsoft.com/office/drawing/2014/main" id="{9B4B5445-4936-4986-B72B-A047803701C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60" t="25309" r="-58" b="2622"/>
          <a:stretch/>
        </p:blipFill>
        <p:spPr>
          <a:xfrm>
            <a:off x="1402149" y="2093978"/>
            <a:ext cx="9387702" cy="4664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9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39077EC-C5F5-4689-9265-BA03947618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832B6E6-3386-4A82-B55B-57839E294458}"/>
              </a:ext>
            </a:extLst>
          </p:cNvPr>
          <p:cNvSpPr txBox="1"/>
          <p:nvPr/>
        </p:nvSpPr>
        <p:spPr>
          <a:xfrm>
            <a:off x="137160" y="2057400"/>
            <a:ext cx="926973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Active students of the Faculty of Humanities</a:t>
            </a:r>
            <a:b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are eligible to borrow books from the libraries</a:t>
            </a:r>
            <a:endParaRPr lang="hu-HU" alt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It is strictly forbidden to bring food and drink</a:t>
            </a:r>
            <a:b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into the Libraries</a:t>
            </a:r>
          </a:p>
        </p:txBody>
      </p:sp>
    </p:spTree>
    <p:extLst>
      <p:ext uri="{BB962C8B-B14F-4D97-AF65-F5344CB8AC3E}">
        <p14:creationId xmlns:p14="http://schemas.microsoft.com/office/powerpoint/2010/main" val="4184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D8A6E3B8-16B7-453C-AF68-69DBDCA728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AC86F57-8885-42B7-AB20-89809EE6A535}"/>
              </a:ext>
            </a:extLst>
          </p:cNvPr>
          <p:cNvSpPr txBox="1"/>
          <p:nvPr/>
        </p:nvSpPr>
        <p:spPr>
          <a:xfrm>
            <a:off x="171450" y="1794510"/>
            <a:ext cx="1029843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hu-H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ELTEfind</a:t>
            </a: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online public access catalogue for ELTE</a:t>
            </a:r>
            <a:b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University libraries, is available on terminals within the</a:t>
            </a:r>
            <a:b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Libraries, and remotely from home 24/7</a:t>
            </a:r>
          </a:p>
          <a:p>
            <a:pPr>
              <a:lnSpc>
                <a:spcPct val="150000"/>
              </a:lnSpc>
            </a:pP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catalogue indicates which libraries have each title as</a:t>
            </a:r>
            <a:b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well as the availability of each copy of every title</a:t>
            </a:r>
          </a:p>
          <a:p>
            <a:pPr>
              <a:lnSpc>
                <a:spcPct val="150000"/>
              </a:lnSpc>
            </a:pPr>
            <a:r>
              <a:rPr lang="en-US" alt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http://opac.elte.hu</a:t>
            </a:r>
            <a:r>
              <a:rPr lang="en-US" alt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(Click on English)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277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370</Words>
  <Application>Microsoft Office PowerPoint</Application>
  <PresentationFormat>Szélesvásznú</PresentationFormat>
  <Paragraphs>30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Open Sans</vt:lpstr>
      <vt:lpstr>Times New Roman</vt:lpstr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 Office User</dc:creator>
  <cp:lastModifiedBy>Sebők Richárd</cp:lastModifiedBy>
  <cp:revision>25</cp:revision>
  <dcterms:created xsi:type="dcterms:W3CDTF">2021-07-01T15:39:11Z</dcterms:created>
  <dcterms:modified xsi:type="dcterms:W3CDTF">2023-09-01T10:43:08Z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0x0101009E3F52223072E6448E133D42AC821CFF</vt:lpwstr>
  </property>
</Properties>
</file>