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1" r:id="rId5"/>
    <p:sldId id="263" r:id="rId6"/>
    <p:sldId id="260" r:id="rId7"/>
    <p:sldId id="269" r:id="rId8"/>
    <p:sldId id="268" r:id="rId9"/>
    <p:sldId id="279" r:id="rId10"/>
    <p:sldId id="267" r:id="rId11"/>
    <p:sldId id="273" r:id="rId12"/>
    <p:sldId id="270" r:id="rId13"/>
    <p:sldId id="280" r:id="rId14"/>
    <p:sldId id="276" r:id="rId15"/>
    <p:sldId id="271" r:id="rId16"/>
    <p:sldId id="26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E6E6"/>
    <a:srgbClr val="9A3324"/>
    <a:srgbClr val="660033"/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404" autoAdjust="0"/>
  </p:normalViewPr>
  <p:slideViewPr>
    <p:cSldViewPr snapToGrid="0" snapToObjects="1">
      <p:cViewPr varScale="1">
        <p:scale>
          <a:sx n="115" d="100"/>
          <a:sy n="115" d="100"/>
        </p:scale>
        <p:origin x="510" y="108"/>
      </p:cViewPr>
      <p:guideLst>
        <p:guide pos="143"/>
        <p:guide pos="7446"/>
        <p:guide orient="horz" pos="164"/>
        <p:guide orient="horz" pos="3634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9D6C-8A48-4FDD-B7B2-AFA414AB6FD4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E157-155B-4318-B368-96146F8647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1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78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65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40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49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4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90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55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BTK has its own psychologist – Hannah </a:t>
            </a:r>
            <a:r>
              <a:rPr lang="en-GB" dirty="0" err="1"/>
              <a:t>Szili</a:t>
            </a:r>
            <a:r>
              <a:rPr lang="en-GB" dirty="0"/>
              <a:t>, who overs counselling and psychological help on demand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Team of volunteer peer counsellors (MA students of psych)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8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36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2024.02.05.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_coaching@btk.elte.hu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73F341A-7720-6F4D-AC26-9CB4FFB8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10" y="-26218"/>
            <a:ext cx="12238610" cy="68842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8" y="2737361"/>
            <a:ext cx="8089535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Studying abroad:</a:t>
            </a:r>
            <a:endParaRPr lang="hu-HU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6500"/>
              </a:lnSpc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adventure in transitioning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63588" y="46123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Uwe Pohl</a:t>
            </a:r>
          </a:p>
          <a:p>
            <a:pPr>
              <a:lnSpc>
                <a:spcPct val="100000"/>
              </a:lnSpc>
            </a:pP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Professor, </a:t>
            </a: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English and American Studies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63588" y="6160168"/>
            <a:ext cx="7365636" cy="424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6 </a:t>
            </a:r>
            <a:r>
              <a:rPr lang="hu-HU" sz="1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</a:t>
            </a:r>
            <a:r>
              <a:rPr lang="hu-HU" sz="14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ruházat, fedett pályás, személy, bútorok látható&#10;&#10;Automatikusan generált leírás">
            <a:extLst>
              <a:ext uri="{FF2B5EF4-FFF2-40B4-BE49-F238E27FC236}">
                <a16:creationId xmlns:a16="http://schemas.microsoft.com/office/drawing/2014/main" id="{1D00FDF0-CAE1-1E27-8437-A8B5DA85A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9"/>
          <a:stretch/>
        </p:blipFill>
        <p:spPr>
          <a:xfrm rot="21413628">
            <a:off x="218905" y="1248815"/>
            <a:ext cx="5604579" cy="349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A képen ruházat, személy, fedett pályás, bútorok látható&#10;&#10;Automatikusan generált leírás">
            <a:extLst>
              <a:ext uri="{FF2B5EF4-FFF2-40B4-BE49-F238E27FC236}">
                <a16:creationId xmlns:a16="http://schemas.microsoft.com/office/drawing/2014/main" id="{05E426AE-1D70-7CBB-7FDE-E6D711D87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65"/>
          <a:stretch/>
        </p:blipFill>
        <p:spPr>
          <a:xfrm rot="286723">
            <a:off x="5959557" y="1236025"/>
            <a:ext cx="5977179" cy="351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9EF7F78-9716-F775-0484-65599B387E26}"/>
              </a:ext>
            </a:extLst>
          </p:cNvPr>
          <p:cNvSpPr txBox="1"/>
          <p:nvPr/>
        </p:nvSpPr>
        <p:spPr>
          <a:xfrm>
            <a:off x="432189" y="17709"/>
            <a:ext cx="107825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</a:rPr>
              <a:t>HELP </a:t>
            </a:r>
            <a:r>
              <a:rPr lang="hu-HU" sz="2800" b="1" dirty="0" err="1">
                <a:solidFill>
                  <a:srgbClr val="002060"/>
                </a:solidFill>
              </a:rPr>
              <a:t>workshops</a:t>
            </a:r>
            <a:r>
              <a:rPr lang="hu-HU" sz="28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hu-HU" sz="2800" dirty="0" err="1">
                <a:solidFill>
                  <a:srgbClr val="C00000"/>
                </a:solidFill>
              </a:rPr>
              <a:t>Being</a:t>
            </a:r>
            <a:r>
              <a:rPr lang="hu-HU" sz="2800" dirty="0">
                <a:solidFill>
                  <a:srgbClr val="C00000"/>
                </a:solidFill>
              </a:rPr>
              <a:t> an </a:t>
            </a:r>
            <a:r>
              <a:rPr lang="hu-HU" sz="2800" dirty="0" err="1">
                <a:solidFill>
                  <a:srgbClr val="C00000"/>
                </a:solidFill>
              </a:rPr>
              <a:t>international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student</a:t>
            </a:r>
            <a:r>
              <a:rPr lang="hu-HU" sz="2800" dirty="0">
                <a:solidFill>
                  <a:srgbClr val="C00000"/>
                </a:solidFill>
              </a:rPr>
              <a:t> – </a:t>
            </a:r>
            <a:r>
              <a:rPr lang="hu-HU" sz="2800" dirty="0" err="1">
                <a:solidFill>
                  <a:srgbClr val="C00000"/>
                </a:solidFill>
              </a:rPr>
              <a:t>transitions</a:t>
            </a:r>
            <a:r>
              <a:rPr lang="hu-HU" sz="2800" dirty="0">
                <a:solidFill>
                  <a:srgbClr val="C00000"/>
                </a:solidFill>
              </a:rPr>
              <a:t>, </a:t>
            </a:r>
            <a:r>
              <a:rPr lang="hu-HU" sz="2800" dirty="0" err="1">
                <a:solidFill>
                  <a:srgbClr val="C00000"/>
                </a:solidFill>
              </a:rPr>
              <a:t>communication</a:t>
            </a:r>
            <a:r>
              <a:rPr lang="hu-HU" sz="2800" dirty="0">
                <a:solidFill>
                  <a:srgbClr val="C00000"/>
                </a:solidFill>
              </a:rPr>
              <a:t>, </a:t>
            </a:r>
            <a:r>
              <a:rPr lang="hu-HU" sz="2800" dirty="0" err="1">
                <a:solidFill>
                  <a:srgbClr val="C00000"/>
                </a:solidFill>
              </a:rPr>
              <a:t>well-being</a:t>
            </a:r>
            <a:endParaRPr lang="hu-HU" sz="2800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FC750-72A0-0553-3B7B-96220A081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8"/>
          <a:stretch/>
        </p:blipFill>
        <p:spPr>
          <a:xfrm>
            <a:off x="2652799" y="3560701"/>
            <a:ext cx="6886401" cy="3279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F249AC-917C-CBB5-F0DA-E9ADC20B6ECD}"/>
              </a:ext>
            </a:extLst>
          </p:cNvPr>
          <p:cNvSpPr txBox="1"/>
          <p:nvPr/>
        </p:nvSpPr>
        <p:spPr>
          <a:xfrm>
            <a:off x="9846365" y="5287617"/>
            <a:ext cx="185530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23</a:t>
            </a:r>
            <a:r>
              <a:rPr lang="en-GB" sz="2400" dirty="0"/>
              <a:t> February</a:t>
            </a:r>
          </a:p>
          <a:p>
            <a:r>
              <a:rPr lang="en-GB" sz="2400" dirty="0">
                <a:solidFill>
                  <a:srgbClr val="C00000"/>
                </a:solidFill>
              </a:rPr>
              <a:t>22</a:t>
            </a:r>
            <a:r>
              <a:rPr lang="en-GB" sz="2400" dirty="0"/>
              <a:t> March</a:t>
            </a:r>
          </a:p>
          <a:p>
            <a:r>
              <a:rPr lang="en-GB" sz="2400" dirty="0">
                <a:solidFill>
                  <a:srgbClr val="C00000"/>
                </a:solidFill>
              </a:rPr>
              <a:t>26</a:t>
            </a:r>
            <a:r>
              <a:rPr lang="en-GB" sz="2400" dirty="0"/>
              <a:t> April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2D464-34EB-9DA7-3832-E1D243BAF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89" y="4458878"/>
            <a:ext cx="3313520" cy="224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9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DDF1A539-CF2C-4DB1-8D18-9B3F4ED7D2C6}"/>
              </a:ext>
            </a:extLst>
          </p:cNvPr>
          <p:cNvGrpSpPr/>
          <p:nvPr/>
        </p:nvGrpSpPr>
        <p:grpSpPr>
          <a:xfrm>
            <a:off x="811823" y="1047911"/>
            <a:ext cx="9310077" cy="4721063"/>
            <a:chOff x="1219200" y="640558"/>
            <a:chExt cx="10464800" cy="5306614"/>
          </a:xfrm>
        </p:grpSpPr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1219200" y="640558"/>
              <a:ext cx="0" cy="5306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9" name="Line 9"/>
            <p:cNvSpPr>
              <a:spLocks noChangeShapeType="1"/>
            </p:cNvSpPr>
            <p:nvPr/>
          </p:nvSpPr>
          <p:spPr bwMode="auto">
            <a:xfrm>
              <a:off x="1219200" y="3429000"/>
              <a:ext cx="9753600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371600" y="719052"/>
              <a:ext cx="25400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 dirty="0"/>
                <a:t>Adaptation</a:t>
              </a:r>
              <a:endParaRPr lang="en-US" altLang="en-US" sz="2400" b="1" dirty="0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371600" y="5215023"/>
              <a:ext cx="2235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Stress</a:t>
              </a:r>
              <a:endParaRPr lang="en-US" altLang="en-US" sz="2400" b="1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1727200" y="2971800"/>
              <a:ext cx="1117600" cy="12192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540000" y="2819400"/>
              <a:ext cx="11176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3352800" y="2590800"/>
              <a:ext cx="1117600" cy="1371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233" name="Arc 17"/>
            <p:cNvSpPr>
              <a:spLocks/>
            </p:cNvSpPr>
            <p:nvPr/>
          </p:nvSpPr>
          <p:spPr bwMode="auto">
            <a:xfrm flipH="1" flipV="1">
              <a:off x="1219200" y="3886200"/>
              <a:ext cx="1016000" cy="3048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4267200" y="2286000"/>
              <a:ext cx="13208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9235" name="Arc 19"/>
            <p:cNvSpPr>
              <a:spLocks/>
            </p:cNvSpPr>
            <p:nvPr/>
          </p:nvSpPr>
          <p:spPr bwMode="auto">
            <a:xfrm flipV="1">
              <a:off x="5181600" y="2819400"/>
              <a:ext cx="1625600" cy="9906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7670800" y="3714751"/>
              <a:ext cx="40132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Growth over time</a:t>
              </a:r>
              <a:endParaRPr lang="en-US" altLang="en-US" sz="2400" b="1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32971" y="2049162"/>
              <a:ext cx="127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err="1"/>
                <a:t>UNI</a:t>
              </a:r>
              <a:endParaRPr lang="en-GB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2970" y="2444504"/>
              <a:ext cx="1778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SHOPPING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0400" y="1420062"/>
              <a:ext cx="1955800" cy="51892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LANGUAGE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466114" y="2065019"/>
              <a:ext cx="1320800" cy="1600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5800" y="1708707"/>
              <a:ext cx="1270000" cy="51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HABITS</a:t>
              </a:r>
            </a:p>
          </p:txBody>
        </p:sp>
      </p:grpSp>
      <p:pic>
        <p:nvPicPr>
          <p:cNvPr id="22" name="Tartalom helye 8">
            <a:extLst>
              <a:ext uri="{FF2B5EF4-FFF2-40B4-BE49-F238E27FC236}">
                <a16:creationId xmlns:a16="http://schemas.microsoft.com/office/drawing/2014/main" id="{0E9BD947-0819-4BFE-BAF2-EA1164A6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8846"/>
            <a:ext cx="12192000" cy="85090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FF0BC45F-1A52-4E05-9639-CBB5EF3396CE}"/>
              </a:ext>
            </a:extLst>
          </p:cNvPr>
          <p:cNvSpPr txBox="1"/>
          <p:nvPr/>
        </p:nvSpPr>
        <p:spPr>
          <a:xfrm>
            <a:off x="129455" y="131446"/>
            <a:ext cx="1169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Transitioning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DAE6366-4314-4162-BA0E-B1FDE263F5EE}"/>
              </a:ext>
            </a:extLst>
          </p:cNvPr>
          <p:cNvSpPr/>
          <p:nvPr/>
        </p:nvSpPr>
        <p:spPr>
          <a:xfrm>
            <a:off x="4111025" y="5293085"/>
            <a:ext cx="7802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Based on: Kim, Young Yun. 2001. Becoming Intercultural: An Integrative Theory of Communication and Cross-Cultural Adaptation. Thousand Oaks, CA: Sage. </a:t>
            </a: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515D7395-AFF6-4D0D-8CB8-3DAC907E7488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6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27013" y="796505"/>
            <a:ext cx="11593512" cy="11533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pic>
        <p:nvPicPr>
          <p:cNvPr id="7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6D1B2954-DA82-461F-8D27-A7164ECDA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37" b="902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3"/>
          <a:stretch/>
        </p:blipFill>
        <p:spPr>
          <a:xfrm>
            <a:off x="3307098" y="737335"/>
            <a:ext cx="4202112" cy="521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31C27BA-2CB6-4E04-A34F-672CE41851D8}"/>
              </a:ext>
            </a:extLst>
          </p:cNvPr>
          <p:cNvSpPr txBox="1"/>
          <p:nvPr/>
        </p:nvSpPr>
        <p:spPr>
          <a:xfrm>
            <a:off x="1212682" y="2672718"/>
            <a:ext cx="318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well!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1056976-54AA-FB3B-777A-4AA4DA207A4B}"/>
              </a:ext>
            </a:extLst>
          </p:cNvPr>
          <p:cNvSpPr txBox="1"/>
          <p:nvPr/>
        </p:nvSpPr>
        <p:spPr>
          <a:xfrm>
            <a:off x="6736097" y="2612626"/>
            <a:ext cx="508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your studies! </a:t>
            </a:r>
          </a:p>
        </p:txBody>
      </p:sp>
    </p:spTree>
    <p:extLst>
      <p:ext uri="{BB962C8B-B14F-4D97-AF65-F5344CB8AC3E}">
        <p14:creationId xmlns:p14="http://schemas.microsoft.com/office/powerpoint/2010/main" val="39295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0DB6352-4724-FB4F-A04F-40EADEACA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2672" cy="6880878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723899" y="4383760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1CD02D21-9BE5-47E3-AC2F-4F71AF1FDD64}"/>
              </a:ext>
            </a:extLst>
          </p:cNvPr>
          <p:cNvSpPr txBox="1">
            <a:spLocks/>
          </p:cNvSpPr>
          <p:nvPr/>
        </p:nvSpPr>
        <p:spPr>
          <a:xfrm>
            <a:off x="723899" y="4487102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Uwe Pohl</a:t>
            </a:r>
          </a:p>
          <a:p>
            <a:pPr>
              <a:lnSpc>
                <a:spcPct val="100000"/>
              </a:lnSpc>
            </a:pP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Professor, </a:t>
            </a:r>
            <a:r>
              <a:rPr lang="hu-H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hu-H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English and American Studies</a:t>
            </a: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47638" y="134438"/>
            <a:ext cx="243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651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ím 1">
            <a:extLst>
              <a:ext uri="{FF2B5EF4-FFF2-40B4-BE49-F238E27FC236}">
                <a16:creationId xmlns:a16="http://schemas.microsoft.com/office/drawing/2014/main" id="{12DDA163-AA39-CA4A-B363-AAA52541F5E5}"/>
              </a:ext>
            </a:extLst>
          </p:cNvPr>
          <p:cNvSpPr txBox="1">
            <a:spLocks/>
          </p:cNvSpPr>
          <p:nvPr/>
        </p:nvSpPr>
        <p:spPr>
          <a:xfrm>
            <a:off x="3171145" y="626547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RENDEZVÉN, DÁTUM</a:t>
            </a:r>
          </a:p>
        </p:txBody>
      </p:sp>
      <p:pic>
        <p:nvPicPr>
          <p:cNvPr id="11" name="Tartalom helye 8">
            <a:extLst>
              <a:ext uri="{FF2B5EF4-FFF2-40B4-BE49-F238E27FC236}">
                <a16:creationId xmlns:a16="http://schemas.microsoft.com/office/drawing/2014/main" id="{8F726323-A1E5-E447-B9D3-AAFFD3E1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681"/>
            <a:ext cx="12192000" cy="8509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B1059F61-E42A-7DA3-4F1F-EE33E0931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80" y="1232303"/>
            <a:ext cx="5827721" cy="388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064198-8A58-86B3-47E4-F6F81DEF4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8" y="2014331"/>
            <a:ext cx="2947583" cy="162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C9AD366-AA00-E621-C2E4-20E9F01B5D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16" b="59166"/>
          <a:stretch/>
        </p:blipFill>
        <p:spPr>
          <a:xfrm>
            <a:off x="9179058" y="1867682"/>
            <a:ext cx="2865304" cy="191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60020" y="12434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experiences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27012" y="819783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E536FA5-75D4-48FD-AEBD-B241E665A53B}"/>
              </a:ext>
            </a:extLst>
          </p:cNvPr>
          <p:cNvSpPr/>
          <p:nvPr/>
        </p:nvSpPr>
        <p:spPr>
          <a:xfrm>
            <a:off x="1652338" y="5439070"/>
            <a:ext cx="8414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Black, JS./Mendenhall, M. (1991) The U-Curve Adjustment Hypothesis </a:t>
            </a:r>
            <a:r>
              <a:rPr lang="hu-H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Revisited</a:t>
            </a: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Review and Theoretical Framework. </a:t>
            </a:r>
          </a:p>
          <a:p>
            <a:pPr algn="r">
              <a:spcAft>
                <a:spcPts val="0"/>
              </a:spcAft>
            </a:pP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In: Journal of International Business </a:t>
            </a:r>
            <a:r>
              <a:rPr lang="hu-H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</a:t>
            </a: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</a:t>
            </a: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Quarter</a:t>
            </a:r>
            <a:r>
              <a:rPr lang="hu-H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05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218C27A-B5C2-4D52-9459-2FE7E013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97" y="1133224"/>
            <a:ext cx="8281543" cy="39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08285" y="136916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BCD92C0-1909-4796-8F13-32B21B441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63" y="1317423"/>
            <a:ext cx="5002212" cy="404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A3FBAD7-1D3D-4DD7-BF48-75859B6CC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379" y="1298841"/>
            <a:ext cx="1433270" cy="404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A408A7E-5C75-798F-73F6-3F805EC7D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92"/>
          <a:stretch/>
        </p:blipFill>
        <p:spPr>
          <a:xfrm>
            <a:off x="227013" y="1853313"/>
            <a:ext cx="4368347" cy="284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25212" y="138966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perceptions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2D2DD39-6EFD-451E-A73D-CB6A59C2CE8A}"/>
              </a:ext>
            </a:extLst>
          </p:cNvPr>
          <p:cNvSpPr/>
          <p:nvPr/>
        </p:nvSpPr>
        <p:spPr>
          <a:xfrm>
            <a:off x="150813" y="1526632"/>
            <a:ext cx="1166971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As someone who was new to the country and the city, everything seemed perfect at first and I was very excited. However, as I continued living here, </a:t>
            </a:r>
            <a:endParaRPr lang="hu-HU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I couldn't help but see the bad sides of the whole thing. </a:t>
            </a:r>
            <a:endParaRPr lang="hu-HU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endParaRPr lang="en-GB" sz="2400" dirty="0">
              <a:latin typeface="Open Sans" panose="020B0606030504020204"/>
              <a:ea typeface="Calibri" panose="020F0502020204030204" pitchFamily="34" charset="0"/>
            </a:endParaRPr>
          </a:p>
          <a:p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What comes to my mind first is that </a:t>
            </a:r>
            <a:r>
              <a:rPr lang="en-GB" sz="2400" b="1" dirty="0">
                <a:latin typeface="Open Sans" panose="020B0606030504020204"/>
                <a:ea typeface="Calibri" panose="020F0502020204030204" pitchFamily="34" charset="0"/>
              </a:rPr>
              <a:t>after a certain time in the evening, like 7 or tops 9, everything closed, even the big shopping malls</a:t>
            </a:r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… </a:t>
            </a:r>
          </a:p>
          <a:p>
            <a:endParaRPr lang="hu-HU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In my country everything is open until midnight or even after midnight. </a:t>
            </a:r>
            <a:endParaRPr lang="hu-HU" sz="2400" dirty="0"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latin typeface="Open Sans" panose="020B0606030504020204"/>
                <a:ea typeface="Calibri" panose="020F0502020204030204" pitchFamily="34" charset="0"/>
              </a:rPr>
              <a:t>So if I want to go buy or drink something at a cafe, I could go at 10 p.m. and it would still be open…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610ED9C-BC07-458C-B01C-AF06E612F450}"/>
              </a:ext>
            </a:extLst>
          </p:cNvPr>
          <p:cNvSpPr txBox="1"/>
          <p:nvPr/>
        </p:nvSpPr>
        <p:spPr>
          <a:xfrm>
            <a:off x="10390340" y="5376215"/>
            <a:ext cx="153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err="1"/>
              <a:t>Gülden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066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535999E-7219-4720-AF96-0A27E39AEE2E}"/>
              </a:ext>
            </a:extLst>
          </p:cNvPr>
          <p:cNvSpPr/>
          <p:nvPr/>
        </p:nvSpPr>
        <p:spPr>
          <a:xfrm>
            <a:off x="130340" y="1813756"/>
            <a:ext cx="11690185" cy="22733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This was the first time that I stay</a:t>
            </a:r>
            <a:r>
              <a:rPr lang="hu-HU" sz="2400" dirty="0" err="1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GB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away from my home country. </a:t>
            </a:r>
            <a:endParaRPr lang="hu-HU" sz="2400" dirty="0"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The first thing I would like to mention is that </a:t>
            </a:r>
            <a:r>
              <a:rPr lang="en-GB" sz="2400" b="1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we don't really plan a meeting.</a:t>
            </a:r>
            <a:r>
              <a:rPr lang="en-GB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When we want to visit someone's home, we just go to their home, either have lunch or dinner there, and you are very welcome. And if you do have a planned gathering, you will be asked to stay as long as you can.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ED5F3D4-BBF0-43C5-8AB8-DCD797BA9F37}"/>
              </a:ext>
            </a:extLst>
          </p:cNvPr>
          <p:cNvSpPr txBox="1"/>
          <p:nvPr/>
        </p:nvSpPr>
        <p:spPr>
          <a:xfrm>
            <a:off x="10821131" y="5376215"/>
            <a:ext cx="99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err="1"/>
              <a:t>Xiao</a:t>
            </a:r>
            <a:endParaRPr lang="hu-HU" sz="28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E3888C2-4A8E-4902-86AB-B6A519A8E6DC}"/>
              </a:ext>
            </a:extLst>
          </p:cNvPr>
          <p:cNvSpPr txBox="1"/>
          <p:nvPr/>
        </p:nvSpPr>
        <p:spPr>
          <a:xfrm>
            <a:off x="125212" y="138966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perceptions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37935" y="10344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</a:t>
            </a:r>
            <a:r>
              <a:rPr lang="hu-HU" sz="36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shock</a:t>
            </a:r>
            <a:endParaRPr lang="hu-HU" sz="36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47FBAA7-C058-4F6E-883E-5A75BA07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02" y="1161416"/>
            <a:ext cx="111872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hu-HU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emotional and physiological reaction of </a:t>
            </a:r>
            <a:endParaRPr lang="en-GB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/>
            <a:r>
              <a:rPr lang="hu-HU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activation </a:t>
            </a:r>
            <a:endParaRPr lang="en-GB" alt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/>
            <a:r>
              <a:rPr lang="hu-HU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is brought about by sudden immersion </a:t>
            </a:r>
            <a:endParaRPr lang="en-GB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/>
            <a:r>
              <a:rPr lang="hu-HU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new and different culture</a:t>
            </a:r>
            <a:r>
              <a:rPr lang="en-GB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r>
              <a:rPr lang="hu-HU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97B869A-2EF4-491D-9ECE-364073F86C6C}"/>
              </a:ext>
            </a:extLst>
          </p:cNvPr>
          <p:cNvSpPr/>
          <p:nvPr/>
        </p:nvSpPr>
        <p:spPr>
          <a:xfrm>
            <a:off x="10173563" y="5566344"/>
            <a:ext cx="1732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altLang="en-US" sz="1200" dirty="0"/>
              <a:t>(</a:t>
            </a:r>
            <a:r>
              <a:rPr lang="en-GB" altLang="en-US" sz="1200" dirty="0"/>
              <a:t>Bennett, J.M.1998: </a:t>
            </a:r>
            <a:r>
              <a:rPr lang="hu-HU" altLang="en-US" sz="1200" dirty="0"/>
              <a:t>216)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5ABA458-2C84-480A-90EC-B59636CD141B}"/>
              </a:ext>
            </a:extLst>
          </p:cNvPr>
          <p:cNvSpPr txBox="1">
            <a:spLocks noChangeArrowheads="1"/>
          </p:cNvSpPr>
          <p:nvPr/>
        </p:nvSpPr>
        <p:spPr bwMode="auto">
          <a:xfrm rot="-1044794">
            <a:off x="284146" y="3583676"/>
            <a:ext cx="3097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LONELINESS</a:t>
            </a:r>
            <a:endParaRPr lang="en-GB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6B12A9B-FF22-4058-B805-7CA635A4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492" y="3545731"/>
            <a:ext cx="3048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DESIRE FOR HOME</a:t>
            </a:r>
            <a:endParaRPr lang="en-US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E9DA97E-41E7-41F9-A350-B79FFBD9DD38}"/>
              </a:ext>
            </a:extLst>
          </p:cNvPr>
          <p:cNvSpPr txBox="1">
            <a:spLocks noChangeArrowheads="1"/>
          </p:cNvSpPr>
          <p:nvPr/>
        </p:nvSpPr>
        <p:spPr bwMode="auto">
          <a:xfrm rot="531635">
            <a:off x="8460376" y="3707483"/>
            <a:ext cx="267820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IRRITABILITY</a:t>
            </a:r>
            <a:endParaRPr lang="en-GB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3E70620-F99E-47FA-A8C0-40CE3739943C}"/>
              </a:ext>
            </a:extLst>
          </p:cNvPr>
          <p:cNvSpPr txBox="1">
            <a:spLocks noChangeArrowheads="1"/>
          </p:cNvSpPr>
          <p:nvPr/>
        </p:nvSpPr>
        <p:spPr bwMode="auto">
          <a:xfrm rot="-557971">
            <a:off x="1701623" y="4375091"/>
            <a:ext cx="309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HELPLESSNESS &amp; WITHDRAWAL</a:t>
            </a:r>
            <a:endParaRPr lang="en-GB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F5D1D39-C00B-421B-93E8-87A4E8B74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735" y="4967237"/>
            <a:ext cx="267820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TIREDNESS</a:t>
            </a:r>
            <a:endParaRPr lang="en-GB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6EB3E9D-33C2-46BD-A6D4-54F81CA66BAD}"/>
              </a:ext>
            </a:extLst>
          </p:cNvPr>
          <p:cNvSpPr txBox="1">
            <a:spLocks noChangeArrowheads="1"/>
          </p:cNvSpPr>
          <p:nvPr/>
        </p:nvSpPr>
        <p:spPr bwMode="auto">
          <a:xfrm rot="609320">
            <a:off x="7655951" y="4490184"/>
            <a:ext cx="3097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n-US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EXCESSIVE CONCERNS</a:t>
            </a:r>
            <a:endParaRPr lang="en-GB" altLang="en-US" sz="2800" b="1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87CDB10-598B-43C7-B8DD-1FE27471257B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49930" y="14057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7" y="6007100"/>
            <a:ext cx="12192000" cy="8509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3FB12E-A388-4B02-AFF9-CE305A57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9488">
            <a:off x="536207" y="1249642"/>
            <a:ext cx="2673351" cy="415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D2E75C0-6B38-49BD-8E20-093B137A32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16" b="59166"/>
          <a:stretch/>
        </p:blipFill>
        <p:spPr>
          <a:xfrm rot="21253911">
            <a:off x="7999408" y="3162057"/>
            <a:ext cx="3431051" cy="22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57DBB3B-19F7-42D2-9C01-247556D46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21323" b="6458"/>
          <a:stretch/>
        </p:blipFill>
        <p:spPr>
          <a:xfrm rot="329822">
            <a:off x="4161639" y="1327817"/>
            <a:ext cx="3216796" cy="4107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1B6872E-1B08-4ADC-8DA6-0E1350DD4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979" y="3281121"/>
            <a:ext cx="4065690" cy="189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2E4263F-AB08-4015-A6D5-34ED4F0AC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179" y="1238238"/>
            <a:ext cx="4343299" cy="186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559CD47-F801-4CCF-BF2A-EA0A0DEB3670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49428" y="13166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hu-HU" sz="3200" b="1" dirty="0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HELP </a:t>
            </a:r>
            <a:r>
              <a:rPr lang="hu-HU" sz="3200" b="1" dirty="0" err="1">
                <a:solidFill>
                  <a:srgbClr val="9A33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endParaRPr lang="hu-HU" sz="3200" b="1" dirty="0">
              <a:solidFill>
                <a:srgbClr val="9A332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CAEE7512-A5C2-4CD2-AE9A-6F1318685B7D}"/>
              </a:ext>
            </a:extLst>
          </p:cNvPr>
          <p:cNvSpPr/>
          <p:nvPr/>
        </p:nvSpPr>
        <p:spPr>
          <a:xfrm rot="21424785">
            <a:off x="239860" y="4767735"/>
            <a:ext cx="762163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HELP</a:t>
            </a:r>
            <a:r>
              <a:rPr lang="en-GB" sz="3200" dirty="0">
                <a:solidFill>
                  <a:srgbClr val="000000"/>
                </a:solidFill>
              </a:rPr>
              <a:t> English-speaking local student mentors</a:t>
            </a:r>
            <a:endParaRPr lang="en-GB" sz="3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DD7CF9C4-D8AF-4E81-8575-85F2A8A48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8265">
            <a:off x="589869" y="1337012"/>
            <a:ext cx="4468343" cy="279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E3AA5555-8C2B-4D8A-9090-E02A91528CE2}"/>
              </a:ext>
            </a:extLst>
          </p:cNvPr>
          <p:cNvCxnSpPr>
            <a:cxnSpLocks/>
          </p:cNvCxnSpPr>
          <p:nvPr/>
        </p:nvCxnSpPr>
        <p:spPr>
          <a:xfrm>
            <a:off x="227013" y="808038"/>
            <a:ext cx="11593512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D18779-43FE-CB4A-95CB-7BA22FB93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1192">
            <a:off x="7136543" y="1220788"/>
            <a:ext cx="3744217" cy="311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F85BD-BC88-30FD-CDE6-1BA87D3617E7}"/>
              </a:ext>
            </a:extLst>
          </p:cNvPr>
          <p:cNvSpPr txBox="1"/>
          <p:nvPr/>
        </p:nvSpPr>
        <p:spPr>
          <a:xfrm>
            <a:off x="8326476" y="4713663"/>
            <a:ext cx="363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6"/>
              </a:rPr>
              <a:t>help_coaching@btk.elte.hu</a:t>
            </a: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E3F52223072E6448E133D42AC821CFF" ma:contentTypeVersion="13" ma:contentTypeDescription="Új dokumentum létrehozása." ma:contentTypeScope="" ma:versionID="979f3ba77cf615f556ea2465c0e080bd">
  <xsd:schema xmlns:xsd="http://www.w3.org/2001/XMLSchema" xmlns:xs="http://www.w3.org/2001/XMLSchema" xmlns:p="http://schemas.microsoft.com/office/2006/metadata/properties" xmlns:ns2="dd3f2cc3-fb5e-4dd6-95d2-33cefb907ce0" xmlns:ns3="5de043ce-df81-4b6e-b89a-e0b5e1cd8f9f" targetNamespace="http://schemas.microsoft.com/office/2006/metadata/properties" ma:root="true" ma:fieldsID="014f492a17484009e732b761e397af3c" ns2:_="" ns3:_="">
    <xsd:import namespace="dd3f2cc3-fb5e-4dd6-95d2-33cefb907ce0"/>
    <xsd:import namespace="5de043ce-df81-4b6e-b89a-e0b5e1cd8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2cc3-fb5e-4dd6-95d2-33cefb90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3ce-df81-4b6e-b89a-e0b5e1cd8f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B2746-1D75-44D1-BB44-0D09687E7A9D}">
  <ds:schemaRefs>
    <ds:schemaRef ds:uri="5de043ce-df81-4b6e-b89a-e0b5e1cd8f9f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d3f2cc3-fb5e-4dd6-95d2-33cefb907ce0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1A1289-2E59-410C-8F2B-3D4F7FF35F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0546E-9E85-460D-BEE4-5DEDEC996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f2cc3-fb5e-4dd6-95d2-33cefb907ce0"/>
    <ds:schemaRef ds:uri="5de043ce-df81-4b6e-b89a-e0b5e1cd8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460</Words>
  <Application>Microsoft Office PowerPoint</Application>
  <PresentationFormat>Szélesvásznú</PresentationFormat>
  <Paragraphs>72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Open Sans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Gaál Tekla</cp:lastModifiedBy>
  <cp:revision>105</cp:revision>
  <dcterms:created xsi:type="dcterms:W3CDTF">2021-07-01T15:39:11Z</dcterms:created>
  <dcterms:modified xsi:type="dcterms:W3CDTF">2024-02-05T14:21:08Z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0x0101009E3F52223072E6448E133D42AC821CFF</vt:lpwstr>
  </property>
</Properties>
</file>