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74" r:id="rId5"/>
    <p:sldId id="294" r:id="rId6"/>
    <p:sldId id="290" r:id="rId7"/>
    <p:sldId id="291" r:id="rId8"/>
    <p:sldId id="292" r:id="rId9"/>
    <p:sldId id="293" r:id="rId10"/>
    <p:sldId id="295" r:id="rId11"/>
    <p:sldId id="296" r:id="rId12"/>
    <p:sldId id="297" r:id="rId13"/>
    <p:sldId id="276" r:id="rId14"/>
    <p:sldId id="278" r:id="rId15"/>
    <p:sldId id="279" r:id="rId16"/>
    <p:sldId id="277" r:id="rId17"/>
    <p:sldId id="282" r:id="rId18"/>
    <p:sldId id="298" r:id="rId19"/>
    <p:sldId id="280" r:id="rId20"/>
    <p:sldId id="299" r:id="rId21"/>
    <p:sldId id="300" r:id="rId22"/>
    <p:sldId id="275" r:id="rId23"/>
  </p:sldIdLst>
  <p:sldSz cx="9144000" cy="5143500" type="screen16x9"/>
  <p:notesSz cx="6858000" cy="9144000"/>
  <p:embeddedFontLst>
    <p:embeddedFont>
      <p:font typeface="Goldenbook" panose="02070502060405060302" pitchFamily="18" charset="-18"/>
      <p:regular r:id="rId25"/>
      <p:bold r:id="rId26"/>
    </p:embeddedFon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7C5DA2EA-6E77-4E3A-901E-F25B53722AF6}">
          <p14:sldIdLst>
            <p14:sldId id="274"/>
            <p14:sldId id="294"/>
            <p14:sldId id="290"/>
            <p14:sldId id="291"/>
            <p14:sldId id="292"/>
            <p14:sldId id="293"/>
            <p14:sldId id="295"/>
            <p14:sldId id="296"/>
            <p14:sldId id="297"/>
            <p14:sldId id="276"/>
            <p14:sldId id="278"/>
            <p14:sldId id="279"/>
            <p14:sldId id="277"/>
          </p14:sldIdLst>
        </p14:section>
        <p14:section name="Névtelen szakasz" id="{02AD8CDF-CF0E-4E01-BE68-91282AA04D5A}">
          <p14:sldIdLst>
            <p14:sldId id="282"/>
            <p14:sldId id="298"/>
            <p14:sldId id="280"/>
            <p14:sldId id="299"/>
            <p14:sldId id="300"/>
            <p14:sldId id="275"/>
          </p14:sldIdLst>
        </p14:section>
      </p14:sectionLst>
    </p:ext>
    <p:ext uri="{EFAFB233-063F-42B5-8137-9DF3F51BA10A}">
      <p15:sldGuideLst xmlns:p15="http://schemas.microsoft.com/office/powerpoint/2012/main">
        <p15:guide id="1" orient="horz" pos="261" userDrawn="1">
          <p15:clr>
            <a:srgbClr val="A4A3A4"/>
          </p15:clr>
        </p15:guide>
        <p15:guide id="3" orient="horz" pos="3204" userDrawn="1">
          <p15:clr>
            <a:srgbClr val="A4A3A4"/>
          </p15:clr>
        </p15:guide>
        <p15:guide id="4" userDrawn="1">
          <p15:clr>
            <a:srgbClr val="A4A3A4"/>
          </p15:clr>
        </p15:guide>
        <p15:guide id="5" pos="5760" userDrawn="1">
          <p15:clr>
            <a:srgbClr val="A4A3A4"/>
          </p15:clr>
        </p15:guide>
        <p15:guide id="6" orient="horz" pos="132" userDrawn="1">
          <p15:clr>
            <a:srgbClr val="A4A3A4"/>
          </p15:clr>
        </p15:guide>
        <p15:guide id="7" orient="horz" pos="3012" userDrawn="1">
          <p15:clr>
            <a:srgbClr val="A4A3A4"/>
          </p15:clr>
        </p15:guide>
        <p15:guide id="8" pos="143" userDrawn="1">
          <p15:clr>
            <a:srgbClr val="A4A3A4"/>
          </p15:clr>
        </p15:guide>
        <p15:guide id="9" pos="5616" userDrawn="1">
          <p15:clr>
            <a:srgbClr val="A4A3A4"/>
          </p15:clr>
        </p15:guide>
        <p15:guide id="10" pos="2880" userDrawn="1">
          <p15:clr>
            <a:srgbClr val="A4A3A4"/>
          </p15:clr>
        </p15:guide>
        <p15:guide id="12" pos="1968" userDrawn="1">
          <p15:clr>
            <a:srgbClr val="A4A3A4"/>
          </p15:clr>
        </p15:guide>
        <p15:guide id="13" pos="3792" userDrawn="1">
          <p15:clr>
            <a:srgbClr val="A4A3A4"/>
          </p15:clr>
        </p15:guide>
        <p15:guide id="15" orient="horz" pos="1908" userDrawn="1">
          <p15:clr>
            <a:srgbClr val="A4A3A4"/>
          </p15:clr>
        </p15:guide>
        <p15:guide id="16" orient="horz" pos="1476" userDrawn="1">
          <p15:clr>
            <a:srgbClr val="A4A3A4"/>
          </p15:clr>
        </p15:guide>
        <p15:guide id="17" orient="horz" pos="1380" userDrawn="1">
          <p15:clr>
            <a:srgbClr val="A4A3A4"/>
          </p15:clr>
        </p15:guide>
        <p15:guide id="18" pos="240" userDrawn="1">
          <p15:clr>
            <a:srgbClr val="A4A3A4"/>
          </p15:clr>
        </p15:guide>
        <p15:guide id="19" pos="896" userDrawn="1">
          <p15:clr>
            <a:srgbClr val="A4A3A4"/>
          </p15:clr>
        </p15:guide>
        <p15:guide id="20" orient="horz" pos="948" userDrawn="1">
          <p15:clr>
            <a:srgbClr val="A4A3A4"/>
          </p15:clr>
        </p15:guide>
        <p15:guide id="21" orient="horz" pos="2580" userDrawn="1">
          <p15:clr>
            <a:srgbClr val="A4A3A4"/>
          </p15:clr>
        </p15:guide>
        <p15:guide id="22" orient="horz" pos="468" userDrawn="1">
          <p15:clr>
            <a:srgbClr val="A4A3A4"/>
          </p15:clr>
        </p15:guide>
        <p15:guide id="23" orient="horz" pos="516" userDrawn="1">
          <p15:clr>
            <a:srgbClr val="A4A3A4"/>
          </p15:clr>
        </p15:guide>
        <p15:guide id="24" orient="horz" pos="303" userDrawn="1">
          <p15:clr>
            <a:srgbClr val="A4A3A4"/>
          </p15:clr>
        </p15:guide>
        <p15:guide id="25" orient="horz" pos="26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ál Tekla" initials="GT" lastIdx="2" clrIdx="0">
    <p:extLst>
      <p:ext uri="{19B8F6BF-5375-455C-9EA6-DF929625EA0E}">
        <p15:presenceInfo xmlns:p15="http://schemas.microsoft.com/office/powerpoint/2012/main" userId="S-1-5-21-3563093249-3610939986-1009612277-205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CEB390"/>
    <a:srgbClr val="9A3324"/>
    <a:srgbClr val="C8C9C7"/>
    <a:srgbClr val="F9E6E3"/>
    <a:srgbClr val="E9DBC9"/>
    <a:srgbClr val="E18B7F"/>
    <a:srgbClr val="EBAA9F"/>
    <a:srgbClr val="682320"/>
    <a:srgbClr val="C13F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22" autoAdjust="0"/>
  </p:normalViewPr>
  <p:slideViewPr>
    <p:cSldViewPr>
      <p:cViewPr varScale="1">
        <p:scale>
          <a:sx n="144" d="100"/>
          <a:sy n="144" d="100"/>
        </p:scale>
        <p:origin x="624" y="114"/>
      </p:cViewPr>
      <p:guideLst>
        <p:guide orient="horz" pos="261"/>
        <p:guide orient="horz" pos="3204"/>
        <p:guide/>
        <p:guide pos="5760"/>
        <p:guide orient="horz" pos="132"/>
        <p:guide orient="horz" pos="3012"/>
        <p:guide pos="143"/>
        <p:guide pos="5616"/>
        <p:guide pos="2880"/>
        <p:guide pos="1968"/>
        <p:guide pos="3792"/>
        <p:guide orient="horz" pos="1908"/>
        <p:guide orient="horz" pos="1476"/>
        <p:guide orient="horz" pos="1380"/>
        <p:guide pos="240"/>
        <p:guide pos="896"/>
        <p:guide orient="horz" pos="948"/>
        <p:guide orient="horz" pos="2580"/>
        <p:guide orient="horz" pos="468"/>
        <p:guide orient="horz" pos="516"/>
        <p:guide orient="horz" pos="303"/>
        <p:guide orient="horz" pos="2644"/>
      </p:guideLst>
    </p:cSldViewPr>
  </p:slideViewPr>
  <p:outlineViewPr>
    <p:cViewPr>
      <p:scale>
        <a:sx n="33" d="100"/>
        <a:sy n="33" d="100"/>
      </p:scale>
      <p:origin x="0" y="0"/>
    </p:cViewPr>
  </p:outlin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76248-A4A7-4E1E-9988-5C08192E636E}" type="datetimeFigureOut">
              <a:rPr lang="hu-HU" smtClean="0"/>
              <a:t>2024.02.01.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B172B-FA2F-49EF-85DE-CA9666E13594}" type="slidenum">
              <a:rPr lang="hu-HU" smtClean="0"/>
              <a:t>‹#›</a:t>
            </a:fld>
            <a:endParaRPr lang="hu-HU"/>
          </a:p>
        </p:txBody>
      </p:sp>
    </p:spTree>
    <p:extLst>
      <p:ext uri="{BB962C8B-B14F-4D97-AF65-F5344CB8AC3E}">
        <p14:creationId xmlns:p14="http://schemas.microsoft.com/office/powerpoint/2010/main" val="184126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FDB172B-FA2F-49EF-85DE-CA9666E13594}" type="slidenum">
              <a:rPr lang="hu-HU" smtClean="0"/>
              <a:t>3</a:t>
            </a:fld>
            <a:endParaRPr lang="hu-HU" dirty="0"/>
          </a:p>
        </p:txBody>
      </p:sp>
    </p:spTree>
    <p:extLst>
      <p:ext uri="{BB962C8B-B14F-4D97-AF65-F5344CB8AC3E}">
        <p14:creationId xmlns:p14="http://schemas.microsoft.com/office/powerpoint/2010/main" val="379576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FDB172B-FA2F-49EF-85DE-CA9666E13594}" type="slidenum">
              <a:rPr lang="hu-HU" smtClean="0"/>
              <a:t>4</a:t>
            </a:fld>
            <a:endParaRPr lang="hu-HU"/>
          </a:p>
        </p:txBody>
      </p:sp>
    </p:spTree>
    <p:extLst>
      <p:ext uri="{BB962C8B-B14F-4D97-AF65-F5344CB8AC3E}">
        <p14:creationId xmlns:p14="http://schemas.microsoft.com/office/powerpoint/2010/main" val="84710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FDB172B-FA2F-49EF-85DE-CA9666E13594}" type="slidenum">
              <a:rPr lang="hu-HU" smtClean="0"/>
              <a:t>5</a:t>
            </a:fld>
            <a:endParaRPr lang="hu-HU"/>
          </a:p>
        </p:txBody>
      </p:sp>
    </p:spTree>
    <p:extLst>
      <p:ext uri="{BB962C8B-B14F-4D97-AF65-F5344CB8AC3E}">
        <p14:creationId xmlns:p14="http://schemas.microsoft.com/office/powerpoint/2010/main" val="263385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FDB172B-FA2F-49EF-85DE-CA9666E13594}" type="slidenum">
              <a:rPr lang="hu-HU" smtClean="0"/>
              <a:t>9</a:t>
            </a:fld>
            <a:endParaRPr lang="hu-HU"/>
          </a:p>
        </p:txBody>
      </p:sp>
    </p:spTree>
    <p:extLst>
      <p:ext uri="{BB962C8B-B14F-4D97-AF65-F5344CB8AC3E}">
        <p14:creationId xmlns:p14="http://schemas.microsoft.com/office/powerpoint/2010/main" val="222248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973F341A-7720-6F4D-AC26-9CB4FFB8EC87}"/>
              </a:ext>
            </a:extLst>
          </p:cNvPr>
          <p:cNvPicPr>
            <a:picLocks noChangeAspect="1"/>
          </p:cNvPicPr>
          <p:nvPr/>
        </p:nvPicPr>
        <p:blipFill>
          <a:blip r:embed="rId2"/>
          <a:stretch>
            <a:fillRect/>
          </a:stretch>
        </p:blipFill>
        <p:spPr>
          <a:xfrm>
            <a:off x="0" y="0"/>
            <a:ext cx="9144000" cy="5143500"/>
          </a:xfrm>
          <a:prstGeom prst="rect">
            <a:avLst/>
          </a:prstGeom>
        </p:spPr>
      </p:pic>
      <p:sp>
        <p:nvSpPr>
          <p:cNvPr id="7" name="Cím 1">
            <a:extLst>
              <a:ext uri="{FF2B5EF4-FFF2-40B4-BE49-F238E27FC236}">
                <a16:creationId xmlns:a16="http://schemas.microsoft.com/office/drawing/2014/main" id="{7526A6D4-531E-7D43-81CA-954398D2809F}"/>
              </a:ext>
            </a:extLst>
          </p:cNvPr>
          <p:cNvSpPr txBox="1">
            <a:spLocks/>
          </p:cNvSpPr>
          <p:nvPr/>
        </p:nvSpPr>
        <p:spPr>
          <a:xfrm>
            <a:off x="542924" y="1737781"/>
            <a:ext cx="5524227" cy="163949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u-HU" sz="450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TO</a:t>
            </a:r>
          </a:p>
          <a:p>
            <a:pPr>
              <a:lnSpc>
                <a:spcPct val="100000"/>
              </a:lnSpc>
            </a:pPr>
            <a:r>
              <a:rPr lang="hu-HU" sz="450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OUR FACULTY</a:t>
            </a:r>
            <a:endParaRPr lang="hu-HU" sz="3300" dirty="0">
              <a:solidFill>
                <a:schemeClr val="bg1"/>
              </a:solidFill>
            </a:endParaRPr>
          </a:p>
        </p:txBody>
      </p:sp>
      <p:sp>
        <p:nvSpPr>
          <p:cNvPr id="5" name="Cím 1">
            <a:extLst>
              <a:ext uri="{FF2B5EF4-FFF2-40B4-BE49-F238E27FC236}">
                <a16:creationId xmlns:a16="http://schemas.microsoft.com/office/drawing/2014/main" id="{B46220C8-18AF-4FD2-A0E3-B402C4421CA8}"/>
              </a:ext>
            </a:extLst>
          </p:cNvPr>
          <p:cNvSpPr txBox="1">
            <a:spLocks/>
          </p:cNvSpPr>
          <p:nvPr/>
        </p:nvSpPr>
        <p:spPr>
          <a:xfrm>
            <a:off x="542924" y="3287819"/>
            <a:ext cx="5524227" cy="80938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4000"/>
              </a:lnSpc>
            </a:pPr>
            <a:r>
              <a:rPr lang="hu-HU" sz="1575"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Dr. Orsolya Réthelyi</a:t>
            </a:r>
          </a:p>
          <a:p>
            <a:pPr>
              <a:lnSpc>
                <a:spcPct val="134000"/>
              </a:lnSpc>
            </a:pPr>
            <a:r>
              <a:rPr lang="hu-HU" sz="10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Vice-Dean </a:t>
            </a:r>
            <a:r>
              <a:rPr lang="hu-HU" sz="1050" spc="225"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for</a:t>
            </a:r>
            <a:r>
              <a:rPr lang="hu-HU" sz="10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 International Affairs</a:t>
            </a:r>
          </a:p>
        </p:txBody>
      </p:sp>
      <p:sp>
        <p:nvSpPr>
          <p:cNvPr id="6" name="Cím 1">
            <a:extLst>
              <a:ext uri="{FF2B5EF4-FFF2-40B4-BE49-F238E27FC236}">
                <a16:creationId xmlns:a16="http://schemas.microsoft.com/office/drawing/2014/main" id="{881288BA-6D9D-4519-B627-D3320E1CCA2E}"/>
              </a:ext>
            </a:extLst>
          </p:cNvPr>
          <p:cNvSpPr txBox="1">
            <a:spLocks/>
          </p:cNvSpPr>
          <p:nvPr/>
        </p:nvSpPr>
        <p:spPr>
          <a:xfrm>
            <a:off x="542924" y="4174708"/>
            <a:ext cx="5524227" cy="447967"/>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hu-HU" sz="1575" spc="22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hu-HU" sz="1650" spc="225"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Welcome</a:t>
            </a:r>
            <a:r>
              <a:rPr lang="hu-HU" sz="16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hu-HU" sz="1650" spc="225"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Information</a:t>
            </a:r>
            <a:r>
              <a:rPr lang="hu-HU" sz="16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650" spc="225"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Days</a:t>
            </a:r>
            <a:r>
              <a:rPr lang="hu-HU" sz="16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650" spc="225"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6 </a:t>
            </a:r>
            <a:r>
              <a:rPr lang="hu-HU" sz="1650" spc="225"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February</a:t>
            </a:r>
            <a:r>
              <a:rPr lang="hu-HU" sz="1650" spc="225"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65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2023</a:t>
            </a:r>
            <a:endParaRPr lang="hu-HU" sz="1650" dirty="0">
              <a:solidFill>
                <a:schemeClr val="bg1"/>
              </a:solidFill>
            </a:endParaRPr>
          </a:p>
        </p:txBody>
      </p:sp>
    </p:spTree>
    <p:extLst>
      <p:ext uri="{BB962C8B-B14F-4D97-AF65-F5344CB8AC3E}">
        <p14:creationId xmlns:p14="http://schemas.microsoft.com/office/powerpoint/2010/main" val="101295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36" name="Szövegdoboz 3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2" name="Téglalap 1"/>
          <p:cNvSpPr/>
          <p:nvPr/>
        </p:nvSpPr>
        <p:spPr>
          <a:xfrm>
            <a:off x="1371600" y="209550"/>
            <a:ext cx="5867400" cy="629410"/>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b="1" dirty="0">
                <a:latin typeface="Open Sans" panose="020B0604020202020204" charset="0"/>
                <a:ea typeface="Open Sans" panose="020B0604020202020204" charset="0"/>
                <a:cs typeface="Open Sans" panose="020B0604020202020204" charset="0"/>
              </a:rPr>
              <a:t>18 INSTITUTES, 71 DEPARTMENT</a:t>
            </a:r>
          </a:p>
        </p:txBody>
      </p:sp>
      <p:sp>
        <p:nvSpPr>
          <p:cNvPr id="40" name="Téglalap 39"/>
          <p:cNvSpPr/>
          <p:nvPr/>
        </p:nvSpPr>
        <p:spPr>
          <a:xfrm>
            <a:off x="152400" y="971550"/>
            <a:ext cx="3810000" cy="3352800"/>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Open Sans" panose="020B0604020202020204" charset="0"/>
                <a:ea typeface="Open Sans" panose="020B0604020202020204" charset="0"/>
                <a:cs typeface="Open Sans" panose="020B0604020202020204" charset="0"/>
              </a:rPr>
              <a:t>School of English and American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Philosophy</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Germanic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Ancient and Classical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Oriental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East Asian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Archaeological Sciences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Library and Information Science</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Romance Studies</a:t>
            </a:r>
          </a:p>
        </p:txBody>
      </p:sp>
      <p:sp>
        <p:nvSpPr>
          <p:cNvPr id="41" name="Téglalap 40"/>
          <p:cNvSpPr/>
          <p:nvPr/>
        </p:nvSpPr>
        <p:spPr>
          <a:xfrm>
            <a:off x="4040981" y="971550"/>
            <a:ext cx="5026826" cy="3352800"/>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14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Hungarian Linguistics and Finno-Ugric Studies</a:t>
            </a:r>
            <a:endParaRPr lang="hu-HU" sz="1400" dirty="0">
              <a:latin typeface="Open Sans" panose="020B0604020202020204" charset="0"/>
              <a:ea typeface="Open Sans" panose="020B0604020202020204" charset="0"/>
              <a:cs typeface="Open Sans" panose="020B0604020202020204" charset="0"/>
            </a:endParaRPr>
          </a:p>
          <a:p>
            <a:endParaRPr lang="hu-HU"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Hungarian Literature and Cultural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Historical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Slavonic and Baltic Philology</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Ethnography and Folklore</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a:t>
            </a:r>
            <a:r>
              <a:rPr lang="hu-HU" sz="1400" dirty="0">
                <a:latin typeface="Open Sans" panose="020B0604020202020204" charset="0"/>
                <a:ea typeface="Open Sans" panose="020B0604020202020204" charset="0"/>
                <a:cs typeface="Open Sans" panose="020B0604020202020204" charset="0"/>
              </a:rPr>
              <a:t>f </a:t>
            </a:r>
            <a:r>
              <a:rPr lang="en-US" sz="1400" dirty="0">
                <a:latin typeface="Open Sans" panose="020B0604020202020204" charset="0"/>
                <a:ea typeface="Open Sans" panose="020B0604020202020204" charset="0"/>
                <a:cs typeface="Open Sans" panose="020B0604020202020204" charset="0"/>
              </a:rPr>
              <a:t>Art Theory and Media Studies</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Art History</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Language Mediation</a:t>
            </a:r>
            <a:endParaRPr lang="hu-HU" sz="1400" dirty="0">
              <a:latin typeface="Open Sans" panose="020B0604020202020204" charset="0"/>
              <a:ea typeface="Open Sans" panose="020B0604020202020204" charset="0"/>
              <a:cs typeface="Open Sans" panose="020B0604020202020204" charset="0"/>
            </a:endParaRPr>
          </a:p>
          <a:p>
            <a:endParaRPr lang="en-US" sz="800" dirty="0">
              <a:latin typeface="Open Sans" panose="020B0604020202020204" charset="0"/>
              <a:ea typeface="Open Sans" panose="020B0604020202020204" charset="0"/>
              <a:cs typeface="Open Sans" panose="020B0604020202020204" charset="0"/>
            </a:endParaRPr>
          </a:p>
          <a:p>
            <a:r>
              <a:rPr lang="en-US" sz="1400" dirty="0">
                <a:latin typeface="Open Sans" panose="020B0604020202020204" charset="0"/>
                <a:ea typeface="Open Sans" panose="020B0604020202020204" charset="0"/>
                <a:cs typeface="Open Sans" panose="020B0604020202020204" charset="0"/>
              </a:rPr>
              <a:t>Institute of Arts Communication and Music</a:t>
            </a:r>
            <a:endParaRPr lang="hu-HU" sz="1400" dirty="0">
              <a:latin typeface="Open Sans" panose="020B0604020202020204" charset="0"/>
              <a:ea typeface="Open Sans" panose="020B0604020202020204" charset="0"/>
              <a:cs typeface="Open Sans" panose="020B0604020202020204" charset="0"/>
            </a:endParaRPr>
          </a:p>
          <a:p>
            <a:endParaRPr lang="en-US" sz="14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019472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000" fill="hold"/>
                                        <p:tgtEl>
                                          <p:spTgt spid="41"/>
                                        </p:tgtEl>
                                        <p:attrNameLst>
                                          <p:attrName>ppt_x</p:attrName>
                                        </p:attrNameLst>
                                      </p:cBhvr>
                                      <p:tavLst>
                                        <p:tav tm="0">
                                          <p:val>
                                            <p:strVal val="#ppt_x"/>
                                          </p:val>
                                        </p:tav>
                                        <p:tav tm="100000">
                                          <p:val>
                                            <p:strVal val="#ppt_x"/>
                                          </p:val>
                                        </p:tav>
                                      </p:tavLst>
                                    </p:anim>
                                    <p:anim calcmode="lin" valueType="num">
                                      <p:cBhvr additive="base">
                                        <p:cTn id="14"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36" name="Szövegdoboz 3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4" name="Téglalap 3"/>
          <p:cNvSpPr/>
          <p:nvPr/>
        </p:nvSpPr>
        <p:spPr>
          <a:xfrm>
            <a:off x="340519" y="141275"/>
            <a:ext cx="6415088" cy="321626"/>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dirty="0" err="1">
                <a:solidFill>
                  <a:schemeClr val="bg1"/>
                </a:solidFill>
                <a:latin typeface="Open Sans" panose="020B0604020202020204" charset="0"/>
                <a:ea typeface="Open Sans" panose="020B0604020202020204" charset="0"/>
                <a:cs typeface="Open Sans" panose="020B0604020202020204" charset="0"/>
              </a:rPr>
              <a:t>Surroundings</a:t>
            </a:r>
            <a:r>
              <a:rPr lang="hu-HU" sz="1400" dirty="0">
                <a:solidFill>
                  <a:schemeClr val="bg1"/>
                </a:solidFill>
                <a:latin typeface="Open Sans" panose="020B0604020202020204" charset="0"/>
                <a:ea typeface="Open Sans" panose="020B0604020202020204" charset="0"/>
                <a:cs typeface="Open Sans" panose="020B0604020202020204" charset="0"/>
              </a:rPr>
              <a:t> of </a:t>
            </a:r>
            <a:r>
              <a:rPr lang="hu-HU" sz="1400" dirty="0" err="1">
                <a:solidFill>
                  <a:schemeClr val="bg1"/>
                </a:solidFill>
                <a:latin typeface="Open Sans" panose="020B0604020202020204" charset="0"/>
                <a:ea typeface="Open Sans" panose="020B0604020202020204" charset="0"/>
                <a:cs typeface="Open Sans" panose="020B0604020202020204" charset="0"/>
              </a:rPr>
              <a:t>the</a:t>
            </a:r>
            <a:r>
              <a:rPr lang="hu-HU" sz="1400" dirty="0">
                <a:solidFill>
                  <a:schemeClr val="bg1"/>
                </a:solidFill>
                <a:latin typeface="Open Sans" panose="020B0604020202020204" charset="0"/>
                <a:ea typeface="Open Sans" panose="020B0604020202020204" charset="0"/>
                <a:cs typeface="Open Sans" panose="020B0604020202020204" charset="0"/>
              </a:rPr>
              <a:t> Faculty</a:t>
            </a:r>
          </a:p>
        </p:txBody>
      </p:sp>
      <p:sp>
        <p:nvSpPr>
          <p:cNvPr id="5" name="Téglalap 4"/>
          <p:cNvSpPr/>
          <p:nvPr/>
        </p:nvSpPr>
        <p:spPr>
          <a:xfrm>
            <a:off x="342899" y="595491"/>
            <a:ext cx="6400800" cy="364782"/>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Open Sans" panose="020B0604020202020204" charset="0"/>
              <a:ea typeface="Open Sans" panose="020B0604020202020204" charset="0"/>
              <a:cs typeface="Open Sans" panose="020B0604020202020204" charset="0"/>
            </a:endParaRPr>
          </a:p>
          <a:p>
            <a:r>
              <a:rPr lang="en-US" sz="1400" dirty="0">
                <a:solidFill>
                  <a:schemeClr val="tx1"/>
                </a:solidFill>
                <a:latin typeface="Open Sans" panose="020B0604020202020204" charset="0"/>
                <a:ea typeface="Open Sans" panose="020B0604020202020204" charset="0"/>
                <a:cs typeface="Open Sans" panose="020B0604020202020204" charset="0"/>
              </a:rPr>
              <a:t>Excellent value – reasonable cost of living</a:t>
            </a:r>
          </a:p>
          <a:p>
            <a:endParaRPr lang="en-US"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6" name="Téglalap 5"/>
          <p:cNvSpPr/>
          <p:nvPr/>
        </p:nvSpPr>
        <p:spPr>
          <a:xfrm>
            <a:off x="342899" y="1097885"/>
            <a:ext cx="6376989" cy="32162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Easy access – in the heart of the city</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7" name="Téglalap 6"/>
          <p:cNvSpPr/>
          <p:nvPr/>
        </p:nvSpPr>
        <p:spPr>
          <a:xfrm>
            <a:off x="357187" y="1552101"/>
            <a:ext cx="6398420" cy="37497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Cultural wealth</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8" name="Téglalap 7"/>
          <p:cNvSpPr/>
          <p:nvPr/>
        </p:nvSpPr>
        <p:spPr>
          <a:xfrm>
            <a:off x="328613" y="2114550"/>
            <a:ext cx="6415088" cy="32162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latin typeface="Open Sans" panose="020B0604020202020204" charset="0"/>
                <a:ea typeface="Open Sans" panose="020B0604020202020204" charset="0"/>
                <a:cs typeface="Open Sans" panose="020B0604020202020204" charset="0"/>
              </a:rPr>
              <a:t>Endless educational possibilities</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9" name="Téglalap 8"/>
          <p:cNvSpPr/>
          <p:nvPr/>
        </p:nvSpPr>
        <p:spPr>
          <a:xfrm>
            <a:off x="328613" y="2623649"/>
            <a:ext cx="6415088" cy="32162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Thermal waters</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10" name="Téglalap 9"/>
          <p:cNvSpPr/>
          <p:nvPr/>
        </p:nvSpPr>
        <p:spPr>
          <a:xfrm>
            <a:off x="328613" y="3100722"/>
            <a:ext cx="6415088" cy="32162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Stunning architectural styles</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11" name="Téglalap 10"/>
          <p:cNvSpPr/>
          <p:nvPr/>
        </p:nvSpPr>
        <p:spPr>
          <a:xfrm>
            <a:off x="304799" y="3589213"/>
            <a:ext cx="6450807" cy="321626"/>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latin typeface="Open Sans" panose="020B0604020202020204" charset="0"/>
                <a:ea typeface="Open Sans" panose="020B0604020202020204" charset="0"/>
                <a:cs typeface="Open Sans" panose="020B0604020202020204" charset="0"/>
              </a:rPr>
              <a:t>Superb gastronomy and fine wines</a:t>
            </a:r>
            <a:endParaRPr lang="hu-HU"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12" name="Téglalap 11"/>
          <p:cNvSpPr/>
          <p:nvPr/>
        </p:nvSpPr>
        <p:spPr>
          <a:xfrm>
            <a:off x="304799" y="4064739"/>
            <a:ext cx="6438899" cy="312758"/>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Friendly and open-minded people</a:t>
            </a:r>
          </a:p>
        </p:txBody>
      </p:sp>
    </p:spTree>
    <p:extLst>
      <p:ext uri="{BB962C8B-B14F-4D97-AF65-F5344CB8AC3E}">
        <p14:creationId xmlns:p14="http://schemas.microsoft.com/office/powerpoint/2010/main" val="2713612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36" name="Szövegdoboz 3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5" name="Téglalap 4"/>
          <p:cNvSpPr/>
          <p:nvPr/>
        </p:nvSpPr>
        <p:spPr>
          <a:xfrm>
            <a:off x="304800" y="373201"/>
            <a:ext cx="6400800" cy="364782"/>
          </a:xfrm>
          <a:prstGeom prst="rect">
            <a:avLst/>
          </a:prstGeom>
          <a:solidFill>
            <a:srgbClr val="9A33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Open Sans" panose="020B0604020202020204" charset="0"/>
              <a:ea typeface="Open Sans" panose="020B0604020202020204" charset="0"/>
              <a:cs typeface="Open Sans" panose="020B0604020202020204" charset="0"/>
            </a:endParaRPr>
          </a:p>
          <a:p>
            <a:r>
              <a:rPr lang="hu-HU" sz="1400" dirty="0" err="1">
                <a:solidFill>
                  <a:schemeClr val="bg1"/>
                </a:solidFill>
                <a:latin typeface="Open Sans" panose="020B0604020202020204" charset="0"/>
                <a:ea typeface="Open Sans" panose="020B0604020202020204" charset="0"/>
                <a:cs typeface="Open Sans" panose="020B0604020202020204" charset="0"/>
              </a:rPr>
              <a:t>Our</a:t>
            </a:r>
            <a:r>
              <a:rPr lang="hu-HU" sz="1400" dirty="0">
                <a:solidFill>
                  <a:schemeClr val="bg1"/>
                </a:solidFill>
                <a:latin typeface="Open Sans" panose="020B0604020202020204" charset="0"/>
                <a:ea typeface="Open Sans" panose="020B0604020202020204" charset="0"/>
                <a:cs typeface="Open Sans" panose="020B0604020202020204" charset="0"/>
              </a:rPr>
              <a:t> </a:t>
            </a:r>
            <a:r>
              <a:rPr lang="hu-HU" sz="1400" dirty="0" err="1">
                <a:solidFill>
                  <a:schemeClr val="bg1"/>
                </a:solidFill>
                <a:latin typeface="Open Sans" panose="020B0604020202020204" charset="0"/>
                <a:ea typeface="Open Sans" panose="020B0604020202020204" charset="0"/>
                <a:cs typeface="Open Sans" panose="020B0604020202020204" charset="0"/>
              </a:rPr>
              <a:t>intenational</a:t>
            </a:r>
            <a:r>
              <a:rPr lang="hu-HU" sz="1400" dirty="0">
                <a:solidFill>
                  <a:schemeClr val="bg1"/>
                </a:solidFill>
                <a:latin typeface="Open Sans" panose="020B0604020202020204" charset="0"/>
                <a:ea typeface="Open Sans" panose="020B0604020202020204" charset="0"/>
                <a:cs typeface="Open Sans" panose="020B0604020202020204" charset="0"/>
              </a:rPr>
              <a:t> </a:t>
            </a:r>
            <a:r>
              <a:rPr lang="hu-HU" sz="1400" dirty="0" err="1">
                <a:solidFill>
                  <a:schemeClr val="bg1"/>
                </a:solidFill>
                <a:latin typeface="Open Sans" panose="020B0604020202020204" charset="0"/>
                <a:ea typeface="Open Sans" panose="020B0604020202020204" charset="0"/>
                <a:cs typeface="Open Sans" panose="020B0604020202020204" charset="0"/>
              </a:rPr>
              <a:t>community</a:t>
            </a:r>
            <a:endParaRPr lang="en-US" sz="1400" dirty="0">
              <a:solidFill>
                <a:schemeClr val="bg1"/>
              </a:solidFill>
              <a:latin typeface="Open Sans" panose="020B0604020202020204" charset="0"/>
              <a:ea typeface="Open Sans" panose="020B0604020202020204" charset="0"/>
              <a:cs typeface="Open Sans" panose="020B0604020202020204" charset="0"/>
            </a:endParaRPr>
          </a:p>
          <a:p>
            <a:endParaRPr lang="en-US"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7" name="Téglalap 6"/>
          <p:cNvSpPr/>
          <p:nvPr/>
        </p:nvSpPr>
        <p:spPr>
          <a:xfrm>
            <a:off x="381000" y="2463937"/>
            <a:ext cx="6400800" cy="1371600"/>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In AY </a:t>
            </a:r>
            <a:r>
              <a:rPr lang="en-US" sz="1400" dirty="0" smtClean="0">
                <a:solidFill>
                  <a:schemeClr val="tx1"/>
                </a:solidFill>
                <a:latin typeface="Open Sans" panose="020B0604020202020204" charset="0"/>
                <a:ea typeface="Open Sans" panose="020B0604020202020204" charset="0"/>
                <a:cs typeface="Open Sans" panose="020B0604020202020204" charset="0"/>
              </a:rPr>
              <a:t>202</a:t>
            </a:r>
            <a:r>
              <a:rPr lang="hu-HU" sz="1400" dirty="0">
                <a:solidFill>
                  <a:schemeClr val="tx1"/>
                </a:solidFill>
                <a:latin typeface="Open Sans" panose="020B0604020202020204" charset="0"/>
                <a:ea typeface="Open Sans" panose="020B0604020202020204" charset="0"/>
                <a:cs typeface="Open Sans" panose="020B0604020202020204" charset="0"/>
              </a:rPr>
              <a:t>3</a:t>
            </a:r>
            <a:r>
              <a:rPr lang="en-US" sz="1400" dirty="0" smtClean="0">
                <a:solidFill>
                  <a:schemeClr val="tx1"/>
                </a:solidFill>
                <a:latin typeface="Open Sans" panose="020B0604020202020204" charset="0"/>
                <a:ea typeface="Open Sans" panose="020B0604020202020204" charset="0"/>
                <a:cs typeface="Open Sans" panose="020B0604020202020204" charset="0"/>
              </a:rPr>
              <a:t>/202</a:t>
            </a:r>
            <a:r>
              <a:rPr lang="hu-HU" sz="1400" dirty="0">
                <a:solidFill>
                  <a:schemeClr val="tx1"/>
                </a:solidFill>
                <a:latin typeface="Open Sans" panose="020B0604020202020204" charset="0"/>
                <a:ea typeface="Open Sans" panose="020B0604020202020204" charset="0"/>
                <a:cs typeface="Open Sans" panose="020B0604020202020204" charset="0"/>
              </a:rPr>
              <a:t>4</a:t>
            </a:r>
            <a:r>
              <a:rPr lang="en-US" sz="1400" dirty="0" smtClean="0">
                <a:solidFill>
                  <a:schemeClr val="tx1"/>
                </a:solidFill>
                <a:latin typeface="Open Sans" panose="020B0604020202020204" charset="0"/>
                <a:ea typeface="Open Sans" panose="020B0604020202020204" charset="0"/>
                <a:cs typeface="Open Sans" panose="020B0604020202020204" charset="0"/>
              </a:rPr>
              <a:t> </a:t>
            </a:r>
            <a:r>
              <a:rPr lang="hu-HU" sz="1400" dirty="0" err="1">
                <a:solidFill>
                  <a:schemeClr val="tx1"/>
                </a:solidFill>
                <a:latin typeface="Open Sans" panose="020B0604020202020204" charset="0"/>
                <a:ea typeface="Open Sans" panose="020B0604020202020204" charset="0"/>
                <a:cs typeface="Open Sans" panose="020B0604020202020204" charset="0"/>
              </a:rPr>
              <a:t>Autumn</a:t>
            </a:r>
            <a:r>
              <a:rPr lang="en-US" sz="1400" dirty="0">
                <a:solidFill>
                  <a:schemeClr val="tx1"/>
                </a:solidFill>
                <a:latin typeface="Open Sans" panose="020B0604020202020204" charset="0"/>
                <a:ea typeface="Open Sans" panose="020B0604020202020204" charset="0"/>
                <a:cs typeface="Open Sans" panose="020B0604020202020204" charset="0"/>
              </a:rPr>
              <a:t> Semester, our Department of International Affairs handled the registration of over 600 international students arriving from more than 35 different countries, including but not limited to China, Turkey, Iran, Nigeria, Cameroon, Japan, Korea, the United States, several countries of the Middle East, South America, and the Far East.</a:t>
            </a:r>
          </a:p>
        </p:txBody>
      </p:sp>
      <p:sp>
        <p:nvSpPr>
          <p:cNvPr id="8" name="Téglalap 7"/>
          <p:cNvSpPr/>
          <p:nvPr/>
        </p:nvSpPr>
        <p:spPr>
          <a:xfrm>
            <a:off x="1295400" y="915160"/>
            <a:ext cx="6400800" cy="1371600"/>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4020202020204" charset="0"/>
                <a:ea typeface="Open Sans" panose="020B0604020202020204" charset="0"/>
                <a:cs typeface="Open Sans" panose="020B0604020202020204" charset="0"/>
              </a:rPr>
              <a:t>ELTE’s Faculty of Humanities is proud to receive an increasing number of international students from all four corners of the world. Our figures indicate that there is a growing interest in humanities and the mutual understanding of one another’s cultures, languages, and civilizations.</a:t>
            </a:r>
          </a:p>
        </p:txBody>
      </p:sp>
    </p:spTree>
    <p:extLst>
      <p:ext uri="{BB962C8B-B14F-4D97-AF65-F5344CB8AC3E}">
        <p14:creationId xmlns:p14="http://schemas.microsoft.com/office/powerpoint/2010/main" val="3452602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B390"/>
        </a:solidFill>
        <a:effectLst/>
      </p:bgPr>
    </p:bg>
    <p:spTree>
      <p:nvGrpSpPr>
        <p:cNvPr id="1" name=""/>
        <p:cNvGrpSpPr/>
        <p:nvPr/>
      </p:nvGrpSpPr>
      <p:grpSpPr>
        <a:xfrm>
          <a:off x="0" y="0"/>
          <a:ext cx="0" cy="0"/>
          <a:chOff x="0" y="0"/>
          <a:chExt cx="0" cy="0"/>
        </a:xfrm>
      </p:grpSpPr>
      <p:pic>
        <p:nvPicPr>
          <p:cNvPr id="3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2"/>
          <a:stretch>
            <a:fillRect/>
          </a:stretch>
        </p:blipFill>
        <p:spPr>
          <a:xfrm>
            <a:off x="2381" y="4508465"/>
            <a:ext cx="9144000" cy="628650"/>
          </a:xfrm>
          <a:prstGeom prst="rect">
            <a:avLst/>
          </a:prstGeom>
        </p:spPr>
      </p:pic>
      <p:sp>
        <p:nvSpPr>
          <p:cNvPr id="36" name="Szövegdoboz 3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4" name="Téglalap 3"/>
          <p:cNvSpPr/>
          <p:nvPr/>
        </p:nvSpPr>
        <p:spPr>
          <a:xfrm>
            <a:off x="285750" y="2338221"/>
            <a:ext cx="8553450" cy="495846"/>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latin typeface="Open Sans" panose="020B0604020202020204" charset="0"/>
                <a:ea typeface="Open Sans" panose="020B0604020202020204" charset="0"/>
                <a:cs typeface="Open Sans" panose="020B0604020202020204" charset="0"/>
              </a:rPr>
              <a:t>It is based on bilateral education agreements between Hungary and the governments of the sending countries</a:t>
            </a:r>
            <a:r>
              <a:rPr lang="hu-HU" sz="1400" dirty="0">
                <a:latin typeface="Open Sans" panose="020B0604020202020204" charset="0"/>
                <a:ea typeface="Open Sans" panose="020B0604020202020204" charset="0"/>
                <a:cs typeface="Open Sans" panose="020B0604020202020204" charset="0"/>
              </a:rPr>
              <a:t>.</a:t>
            </a:r>
          </a:p>
        </p:txBody>
      </p:sp>
      <p:sp>
        <p:nvSpPr>
          <p:cNvPr id="9" name="Téglalap 8"/>
          <p:cNvSpPr/>
          <p:nvPr/>
        </p:nvSpPr>
        <p:spPr>
          <a:xfrm>
            <a:off x="304800" y="209550"/>
            <a:ext cx="6400800" cy="381000"/>
          </a:xfrm>
          <a:prstGeom prst="rect">
            <a:avLst/>
          </a:prstGeom>
          <a:solidFill>
            <a:srgbClr val="C8C9C7"/>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dirty="0">
                <a:solidFill>
                  <a:schemeClr val="tx1"/>
                </a:solidFill>
                <a:latin typeface="Open Sans" panose="020B0604020202020204" charset="0"/>
                <a:ea typeface="Open Sans" panose="020B0604020202020204" charset="0"/>
                <a:cs typeface="Open Sans" panose="020B0604020202020204" charset="0"/>
              </a:rPr>
              <a:t>Stipendium Hungaricum </a:t>
            </a:r>
            <a:r>
              <a:rPr lang="hu-HU" sz="1400" dirty="0" err="1">
                <a:solidFill>
                  <a:schemeClr val="tx1"/>
                </a:solidFill>
                <a:latin typeface="Open Sans" panose="020B0604020202020204" charset="0"/>
                <a:ea typeface="Open Sans" panose="020B0604020202020204" charset="0"/>
                <a:cs typeface="Open Sans" panose="020B0604020202020204" charset="0"/>
              </a:rPr>
              <a:t>Scholarship</a:t>
            </a:r>
            <a:r>
              <a:rPr lang="hu-HU" sz="1400" dirty="0">
                <a:solidFill>
                  <a:schemeClr val="tx1"/>
                </a:solidFill>
                <a:latin typeface="Open Sans" panose="020B0604020202020204" charset="0"/>
                <a:ea typeface="Open Sans" panose="020B0604020202020204" charset="0"/>
                <a:cs typeface="Open Sans" panose="020B0604020202020204" charset="0"/>
              </a:rPr>
              <a:t> Programme</a:t>
            </a:r>
            <a:endParaRPr lang="en-US" sz="1400" dirty="0">
              <a:solidFill>
                <a:schemeClr val="tx1"/>
              </a:solidFill>
              <a:latin typeface="Open Sans" panose="020B0604020202020204" charset="0"/>
              <a:ea typeface="Open Sans" panose="020B0604020202020204" charset="0"/>
              <a:cs typeface="Open Sans" panose="020B0604020202020204" charset="0"/>
            </a:endParaRPr>
          </a:p>
        </p:txBody>
      </p:sp>
      <p:sp>
        <p:nvSpPr>
          <p:cNvPr id="10" name="Téglalap 9"/>
          <p:cNvSpPr/>
          <p:nvPr/>
        </p:nvSpPr>
        <p:spPr>
          <a:xfrm>
            <a:off x="304800" y="747139"/>
            <a:ext cx="8534400" cy="381000"/>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u-HU" sz="1400" dirty="0">
                <a:latin typeface="Open Sans" panose="020B0604020202020204" charset="0"/>
                <a:ea typeface="Open Sans" panose="020B0604020202020204" charset="0"/>
                <a:cs typeface="Open Sans" panose="020B0604020202020204" charset="0"/>
              </a:rPr>
              <a:t>S</a:t>
            </a:r>
            <a:r>
              <a:rPr lang="en-US" sz="1400" dirty="0" err="1">
                <a:latin typeface="Open Sans" panose="020B0604020202020204" charset="0"/>
                <a:ea typeface="Open Sans" panose="020B0604020202020204" charset="0"/>
                <a:cs typeface="Open Sans" panose="020B0604020202020204" charset="0"/>
              </a:rPr>
              <a:t>cholarship</a:t>
            </a:r>
            <a:r>
              <a:rPr lang="en-US" sz="1400" dirty="0">
                <a:latin typeface="Open Sans" panose="020B0604020202020204" charset="0"/>
                <a:ea typeface="Open Sans" panose="020B0604020202020204" charset="0"/>
                <a:cs typeface="Open Sans" panose="020B0604020202020204" charset="0"/>
              </a:rPr>
              <a:t> program for foreign students</a:t>
            </a:r>
            <a:endParaRPr lang="hu-HU" sz="1400" dirty="0">
              <a:latin typeface="Open Sans" panose="020B0604020202020204" charset="0"/>
              <a:ea typeface="Open Sans" panose="020B0604020202020204" charset="0"/>
              <a:cs typeface="Open Sans" panose="020B0604020202020204" charset="0"/>
            </a:endParaRPr>
          </a:p>
        </p:txBody>
      </p:sp>
      <p:sp>
        <p:nvSpPr>
          <p:cNvPr id="11" name="Téglalap 10"/>
          <p:cNvSpPr/>
          <p:nvPr/>
        </p:nvSpPr>
        <p:spPr>
          <a:xfrm>
            <a:off x="285750" y="1242677"/>
            <a:ext cx="8553450" cy="381000"/>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u-HU" sz="1400" dirty="0">
                <a:latin typeface="Open Sans" panose="020B0604020202020204" charset="0"/>
                <a:ea typeface="Open Sans" panose="020B0604020202020204" charset="0"/>
                <a:cs typeface="Open Sans" panose="020B0604020202020204" charset="0"/>
              </a:rPr>
              <a:t>F</a:t>
            </a:r>
            <a:r>
              <a:rPr lang="en-US" sz="1400" dirty="0" err="1">
                <a:latin typeface="Open Sans" panose="020B0604020202020204" charset="0"/>
                <a:ea typeface="Open Sans" panose="020B0604020202020204" charset="0"/>
                <a:cs typeface="Open Sans" panose="020B0604020202020204" charset="0"/>
              </a:rPr>
              <a:t>ounded</a:t>
            </a:r>
            <a:r>
              <a:rPr lang="en-US" sz="1400" dirty="0">
                <a:latin typeface="Open Sans" panose="020B0604020202020204" charset="0"/>
                <a:ea typeface="Open Sans" panose="020B0604020202020204" charset="0"/>
                <a:cs typeface="Open Sans" panose="020B0604020202020204" charset="0"/>
              </a:rPr>
              <a:t> by the Hungarian Government in 2013</a:t>
            </a:r>
            <a:endParaRPr lang="hu-HU" sz="1400" dirty="0">
              <a:latin typeface="Open Sans" panose="020B0604020202020204" charset="0"/>
              <a:ea typeface="Open Sans" panose="020B0604020202020204" charset="0"/>
              <a:cs typeface="Open Sans" panose="020B0604020202020204" charset="0"/>
            </a:endParaRPr>
          </a:p>
        </p:txBody>
      </p:sp>
      <p:sp>
        <p:nvSpPr>
          <p:cNvPr id="12" name="Téglalap 11"/>
          <p:cNvSpPr/>
          <p:nvPr/>
        </p:nvSpPr>
        <p:spPr>
          <a:xfrm>
            <a:off x="285750" y="1768359"/>
            <a:ext cx="8553450" cy="437271"/>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latin typeface="Open Sans" panose="020B0604020202020204" charset="0"/>
                <a:ea typeface="Open Sans" panose="020B0604020202020204" charset="0"/>
                <a:cs typeface="Open Sans" panose="020B0604020202020204" charset="0"/>
              </a:rPr>
              <a:t>The program aims to promote cultural understanding, economic and cultural relations between Hungary and other countries.</a:t>
            </a:r>
          </a:p>
        </p:txBody>
      </p:sp>
      <p:sp>
        <p:nvSpPr>
          <p:cNvPr id="14" name="Téglalap 13"/>
          <p:cNvSpPr/>
          <p:nvPr/>
        </p:nvSpPr>
        <p:spPr>
          <a:xfrm>
            <a:off x="264318" y="3071641"/>
            <a:ext cx="8574882" cy="458509"/>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u-HU" sz="1400" dirty="0">
                <a:latin typeface="Open Sans" panose="020B0604020202020204" charset="0"/>
                <a:ea typeface="Open Sans" panose="020B0604020202020204" charset="0"/>
                <a:cs typeface="Open Sans" panose="020B0604020202020204" charset="0"/>
              </a:rPr>
              <a:t>A</a:t>
            </a:r>
            <a:r>
              <a:rPr lang="en-US" sz="1400" dirty="0" err="1">
                <a:latin typeface="Open Sans" panose="020B0604020202020204" charset="0"/>
                <a:ea typeface="Open Sans" panose="020B0604020202020204" charset="0"/>
                <a:cs typeface="Open Sans" panose="020B0604020202020204" charset="0"/>
              </a:rPr>
              <a:t>lready</a:t>
            </a:r>
            <a:r>
              <a:rPr lang="en-US" sz="1400" dirty="0">
                <a:latin typeface="Open Sans" panose="020B0604020202020204" charset="0"/>
                <a:ea typeface="Open Sans" panose="020B0604020202020204" charset="0"/>
                <a:cs typeface="Open Sans" panose="020B0604020202020204" charset="0"/>
              </a:rPr>
              <a:t> available on five continents in almost 80 countries and territories, attracting more than 5000 international students each year.</a:t>
            </a:r>
            <a:endParaRPr lang="hu-HU" sz="1400" dirty="0">
              <a:latin typeface="Open Sans" panose="020B0604020202020204" charset="0"/>
              <a:ea typeface="Open Sans" panose="020B0604020202020204" charset="0"/>
              <a:cs typeface="Open Sans" panose="020B0604020202020204" charset="0"/>
            </a:endParaRPr>
          </a:p>
        </p:txBody>
      </p:sp>
      <p:sp>
        <p:nvSpPr>
          <p:cNvPr id="15" name="Téglalap 14"/>
          <p:cNvSpPr/>
          <p:nvPr/>
        </p:nvSpPr>
        <p:spPr>
          <a:xfrm>
            <a:off x="269080" y="3662740"/>
            <a:ext cx="8570120" cy="509209"/>
          </a:xfrm>
          <a:prstGeom prst="rect">
            <a:avLst/>
          </a:prstGeom>
          <a:solidFill>
            <a:srgbClr val="9A3324"/>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latin typeface="Open Sans" panose="020B0604020202020204" charset="0"/>
                <a:ea typeface="Open Sans" panose="020B0604020202020204" charset="0"/>
                <a:cs typeface="Open Sans" panose="020B0604020202020204" charset="0"/>
              </a:rPr>
              <a:t>Applicants are offered more than 600 full degree programmes, covering all higher education fields at all degree levels, including part-time and doctoral programmes</a:t>
            </a:r>
            <a:endParaRPr lang="hu-HU" sz="14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772430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ppt_x"/>
                                          </p:val>
                                        </p:tav>
                                        <p:tav tm="100000">
                                          <p:val>
                                            <p:strVal val="#ppt_x"/>
                                          </p:val>
                                        </p:tav>
                                      </p:tavLst>
                                    </p:anim>
                                    <p:anim calcmode="lin" valueType="num">
                                      <p:cBhvr additive="base">
                                        <p:cTn id="3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C9C7"/>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381000" y="809789"/>
            <a:ext cx="7543800" cy="2692498"/>
          </a:xfrm>
        </p:spPr>
        <p:txBody>
          <a:bodyPr>
            <a:noAutofit/>
          </a:bodyPr>
          <a:lstStyle/>
          <a:p>
            <a:pPr marL="0" indent="0">
              <a:buNone/>
            </a:pPr>
            <a:r>
              <a:rPr lang="en-US" sz="1425" dirty="0">
                <a:latin typeface="Open Sans" panose="020B0604020202020204" charset="0"/>
                <a:ea typeface="Open Sans" panose="020B0604020202020204" charset="0"/>
                <a:cs typeface="Open Sans" panose="020B0604020202020204" charset="0"/>
              </a:rPr>
              <a:t>English and American Studies BA</a:t>
            </a:r>
          </a:p>
          <a:p>
            <a:pPr marL="0" indent="0">
              <a:buNone/>
            </a:pPr>
            <a:r>
              <a:rPr lang="en-US" sz="1425" dirty="0">
                <a:latin typeface="Open Sans" panose="020B0604020202020204" charset="0"/>
                <a:ea typeface="Open Sans" panose="020B0604020202020204" charset="0"/>
                <a:cs typeface="Open Sans" panose="020B0604020202020204" charset="0"/>
              </a:rPr>
              <a:t>Germanic Studies, Specialized in German Studies BA</a:t>
            </a:r>
          </a:p>
          <a:p>
            <a:pPr marL="0" indent="0">
              <a:buNone/>
            </a:pPr>
            <a:r>
              <a:rPr lang="en-US" sz="1425" dirty="0">
                <a:latin typeface="Open Sans" panose="020B0604020202020204" charset="0"/>
                <a:ea typeface="Open Sans" panose="020B0604020202020204" charset="0"/>
                <a:cs typeface="Open Sans" panose="020B0604020202020204" charset="0"/>
              </a:rPr>
              <a:t>Germanic Studies, Specialized in Netherlandic Studies BA</a:t>
            </a:r>
          </a:p>
          <a:p>
            <a:pPr marL="0" indent="0">
              <a:buNone/>
            </a:pPr>
            <a:r>
              <a:rPr lang="en-US" sz="1425" dirty="0">
                <a:latin typeface="Open Sans" panose="020B0604020202020204" charset="0"/>
                <a:ea typeface="Open Sans" panose="020B0604020202020204" charset="0"/>
                <a:cs typeface="Open Sans" panose="020B0604020202020204" charset="0"/>
              </a:rPr>
              <a:t>Germanic Studies, Specialized in Scandinavian Studies BA</a:t>
            </a:r>
          </a:p>
          <a:p>
            <a:pPr marL="0" indent="0">
              <a:buNone/>
            </a:pPr>
            <a:r>
              <a:rPr lang="en-US" sz="1425" dirty="0">
                <a:latin typeface="Open Sans" panose="020B0604020202020204" charset="0"/>
                <a:ea typeface="Open Sans" panose="020B0604020202020204" charset="0"/>
                <a:cs typeface="Open Sans" panose="020B0604020202020204" charset="0"/>
              </a:rPr>
              <a:t>Hungarian BA</a:t>
            </a:r>
          </a:p>
          <a:p>
            <a:pPr marL="0" indent="0">
              <a:buNone/>
            </a:pPr>
            <a:r>
              <a:rPr lang="en-US" sz="1425" dirty="0">
                <a:latin typeface="Open Sans" panose="020B0604020202020204" charset="0"/>
                <a:ea typeface="Open Sans" panose="020B0604020202020204" charset="0"/>
                <a:cs typeface="Open Sans" panose="020B0604020202020204" charset="0"/>
              </a:rPr>
              <a:t>Romance Philology and Cultures</a:t>
            </a:r>
            <a:r>
              <a:rPr lang="hu-HU" sz="1425" dirty="0">
                <a:latin typeface="Open Sans" panose="020B0604020202020204" charset="0"/>
                <a:ea typeface="Open Sans" panose="020B0604020202020204" charset="0"/>
                <a:cs typeface="Open Sans" panose="020B0604020202020204" charset="0"/>
              </a:rPr>
              <a:t> BA</a:t>
            </a:r>
            <a:r>
              <a:rPr lang="en-US" sz="1425" dirty="0">
                <a:latin typeface="Open Sans" panose="020B0604020202020204" charset="0"/>
                <a:ea typeface="Open Sans" panose="020B0604020202020204" charset="0"/>
                <a:cs typeface="Open Sans" panose="020B0604020202020204" charset="0"/>
              </a:rPr>
              <a:t>, Specialized in French Studies</a:t>
            </a:r>
          </a:p>
          <a:p>
            <a:pPr marL="0" indent="0">
              <a:buNone/>
            </a:pPr>
            <a:r>
              <a:rPr lang="en-US" sz="1425" dirty="0">
                <a:latin typeface="Open Sans" panose="020B0604020202020204" charset="0"/>
                <a:ea typeface="Open Sans" panose="020B0604020202020204" charset="0"/>
                <a:cs typeface="Open Sans" panose="020B0604020202020204" charset="0"/>
              </a:rPr>
              <a:t>Romance Philology and Cultures</a:t>
            </a:r>
            <a:r>
              <a:rPr lang="hu-HU" sz="1425" dirty="0">
                <a:latin typeface="Open Sans" panose="020B0604020202020204" charset="0"/>
                <a:ea typeface="Open Sans" panose="020B0604020202020204" charset="0"/>
                <a:cs typeface="Open Sans" panose="020B0604020202020204" charset="0"/>
              </a:rPr>
              <a:t> BA</a:t>
            </a:r>
            <a:r>
              <a:rPr lang="en-US" sz="1425" dirty="0">
                <a:latin typeface="Open Sans" panose="020B0604020202020204" charset="0"/>
                <a:ea typeface="Open Sans" panose="020B0604020202020204" charset="0"/>
                <a:cs typeface="Open Sans" panose="020B0604020202020204" charset="0"/>
              </a:rPr>
              <a:t>, Specialized in Italian Studies</a:t>
            </a:r>
          </a:p>
          <a:p>
            <a:pPr marL="0" indent="0">
              <a:buNone/>
            </a:pPr>
            <a:r>
              <a:rPr lang="en-US" sz="1425" dirty="0">
                <a:latin typeface="Open Sans" panose="020B0604020202020204" charset="0"/>
                <a:ea typeface="Open Sans" panose="020B0604020202020204" charset="0"/>
                <a:cs typeface="Open Sans" panose="020B0604020202020204" charset="0"/>
              </a:rPr>
              <a:t>Romance Philology and Cultures</a:t>
            </a:r>
            <a:r>
              <a:rPr lang="hu-HU" sz="1425" dirty="0">
                <a:latin typeface="Open Sans" panose="020B0604020202020204" charset="0"/>
                <a:ea typeface="Open Sans" panose="020B0604020202020204" charset="0"/>
                <a:cs typeface="Open Sans" panose="020B0604020202020204" charset="0"/>
              </a:rPr>
              <a:t> BA</a:t>
            </a:r>
            <a:r>
              <a:rPr lang="en-US" sz="1425" dirty="0">
                <a:latin typeface="Open Sans" panose="020B0604020202020204" charset="0"/>
                <a:ea typeface="Open Sans" panose="020B0604020202020204" charset="0"/>
                <a:cs typeface="Open Sans" panose="020B0604020202020204" charset="0"/>
              </a:rPr>
              <a:t>, Specialized in Portuguese Studies</a:t>
            </a:r>
          </a:p>
          <a:p>
            <a:pPr marL="0" indent="0">
              <a:buNone/>
            </a:pPr>
            <a:r>
              <a:rPr lang="en-US" sz="1425" dirty="0">
                <a:latin typeface="Open Sans" panose="020B0604020202020204" charset="0"/>
                <a:ea typeface="Open Sans" panose="020B0604020202020204" charset="0"/>
                <a:cs typeface="Open Sans" panose="020B0604020202020204" charset="0"/>
              </a:rPr>
              <a:t>Romance Philology and Cultures</a:t>
            </a:r>
            <a:r>
              <a:rPr lang="hu-HU" sz="1425" dirty="0">
                <a:latin typeface="Open Sans" panose="020B0604020202020204" charset="0"/>
                <a:ea typeface="Open Sans" panose="020B0604020202020204" charset="0"/>
                <a:cs typeface="Open Sans" panose="020B0604020202020204" charset="0"/>
              </a:rPr>
              <a:t> BA</a:t>
            </a:r>
            <a:r>
              <a:rPr lang="en-US" sz="1425" dirty="0">
                <a:latin typeface="Open Sans" panose="020B0604020202020204" charset="0"/>
                <a:ea typeface="Open Sans" panose="020B0604020202020204" charset="0"/>
                <a:cs typeface="Open Sans" panose="020B0604020202020204" charset="0"/>
              </a:rPr>
              <a:t>, Specialized in Romanian Studies</a:t>
            </a:r>
          </a:p>
          <a:p>
            <a:pPr marL="0" indent="0">
              <a:buNone/>
            </a:pPr>
            <a:r>
              <a:rPr lang="en-US" sz="1425" dirty="0">
                <a:latin typeface="Open Sans" panose="020B0604020202020204" charset="0"/>
                <a:ea typeface="Open Sans" panose="020B0604020202020204" charset="0"/>
                <a:cs typeface="Open Sans" panose="020B0604020202020204" charset="0"/>
              </a:rPr>
              <a:t>Romance Philology and Cultures</a:t>
            </a:r>
            <a:r>
              <a:rPr lang="hu-HU" sz="1425" dirty="0">
                <a:latin typeface="Open Sans" panose="020B0604020202020204" charset="0"/>
                <a:ea typeface="Open Sans" panose="020B0604020202020204" charset="0"/>
                <a:cs typeface="Open Sans" panose="020B0604020202020204" charset="0"/>
              </a:rPr>
              <a:t> BA</a:t>
            </a:r>
            <a:r>
              <a:rPr lang="en-US" sz="1425" dirty="0">
                <a:latin typeface="Open Sans" panose="020B0604020202020204" charset="0"/>
                <a:ea typeface="Open Sans" panose="020B0604020202020204" charset="0"/>
                <a:cs typeface="Open Sans" panose="020B0604020202020204" charset="0"/>
              </a:rPr>
              <a:t>, Specialized in Spanish Studies</a:t>
            </a:r>
          </a:p>
        </p:txBody>
      </p:sp>
      <p:pic>
        <p:nvPicPr>
          <p:cNvPr id="4" name="Tartalom helye 8">
            <a:extLst>
              <a:ext uri="{FF2B5EF4-FFF2-40B4-BE49-F238E27FC236}">
                <a16:creationId xmlns:a16="http://schemas.microsoft.com/office/drawing/2014/main" id="{929F2B88-F278-8545-86B8-65565B2268A8}"/>
              </a:ext>
            </a:extLst>
          </p:cNvPr>
          <p:cNvPicPr>
            <a:picLocks noChangeAspect="1"/>
          </p:cNvPicPr>
          <p:nvPr/>
        </p:nvPicPr>
        <p:blipFill>
          <a:blip r:embed="rId2"/>
          <a:stretch>
            <a:fillRect/>
          </a:stretch>
        </p:blipFill>
        <p:spPr>
          <a:xfrm>
            <a:off x="3313" y="4510087"/>
            <a:ext cx="9144000" cy="628650"/>
          </a:xfrm>
          <a:prstGeom prst="rect">
            <a:avLst/>
          </a:prstGeom>
        </p:spPr>
      </p:pic>
      <p:sp>
        <p:nvSpPr>
          <p:cNvPr id="5" name="Szövegdoboz 4"/>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6" name="Téglalap 5"/>
          <p:cNvSpPr/>
          <p:nvPr/>
        </p:nvSpPr>
        <p:spPr>
          <a:xfrm>
            <a:off x="381000" y="114197"/>
            <a:ext cx="8610600" cy="476353"/>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anose="020B0604020202020204" charset="0"/>
                <a:ea typeface="Open Sans" panose="020B0604020202020204" charset="0"/>
                <a:cs typeface="Open Sans" panose="020B0604020202020204" charset="0"/>
              </a:rPr>
              <a:t>Our academic portfolio (undergraduate)</a:t>
            </a:r>
            <a:r>
              <a:rPr lang="hu-HU" sz="1600" dirty="0">
                <a:solidFill>
                  <a:schemeClr val="tx1"/>
                </a:solidFill>
                <a:latin typeface="Open Sans" panose="020B0604020202020204" charset="0"/>
                <a:ea typeface="Open Sans" panose="020B0604020202020204" charset="0"/>
                <a:cs typeface="Open Sans" panose="020B0604020202020204" charset="0"/>
              </a:rPr>
              <a:t> </a:t>
            </a:r>
            <a:r>
              <a:rPr lang="en-GB" sz="1600" dirty="0">
                <a:solidFill>
                  <a:schemeClr val="tx1"/>
                </a:solidFill>
                <a:latin typeface="Open Sans" panose="020B0604020202020204" charset="0"/>
                <a:ea typeface="Open Sans" panose="020B0604020202020204" charset="0"/>
                <a:cs typeface="Open Sans" panose="020B0604020202020204" charset="0"/>
              </a:rPr>
              <a:t>for international students in foreign languages</a:t>
            </a:r>
            <a:endParaRPr lang="en-US" sz="1600" dirty="0">
              <a:solidFill>
                <a:schemeClr val="tx1"/>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475342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C9C7"/>
        </a:solidFill>
        <a:effectLst/>
      </p:bgPr>
    </p:bg>
    <p:spTree>
      <p:nvGrpSpPr>
        <p:cNvPr id="1" name=""/>
        <p:cNvGrpSpPr/>
        <p:nvPr/>
      </p:nvGrpSpPr>
      <p:grpSpPr>
        <a:xfrm>
          <a:off x="0" y="0"/>
          <a:ext cx="0" cy="0"/>
          <a:chOff x="0" y="0"/>
          <a:chExt cx="0" cy="0"/>
        </a:xfrm>
      </p:grpSpPr>
      <p:pic>
        <p:nvPicPr>
          <p:cNvPr id="4" name="Tartalom helye 8">
            <a:extLst>
              <a:ext uri="{FF2B5EF4-FFF2-40B4-BE49-F238E27FC236}">
                <a16:creationId xmlns:a16="http://schemas.microsoft.com/office/drawing/2014/main" id="{929F2B88-F278-8545-86B8-65565B2268A8}"/>
              </a:ext>
            </a:extLst>
          </p:cNvPr>
          <p:cNvPicPr>
            <a:picLocks noChangeAspect="1"/>
          </p:cNvPicPr>
          <p:nvPr/>
        </p:nvPicPr>
        <p:blipFill>
          <a:blip r:embed="rId2"/>
          <a:stretch>
            <a:fillRect/>
          </a:stretch>
        </p:blipFill>
        <p:spPr>
          <a:xfrm>
            <a:off x="3313" y="4510087"/>
            <a:ext cx="9144000" cy="628650"/>
          </a:xfrm>
          <a:prstGeom prst="rect">
            <a:avLst/>
          </a:prstGeom>
        </p:spPr>
      </p:pic>
      <p:sp>
        <p:nvSpPr>
          <p:cNvPr id="5" name="Szövegdoboz 4"/>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6" name="Téglalap 5"/>
          <p:cNvSpPr/>
          <p:nvPr/>
        </p:nvSpPr>
        <p:spPr>
          <a:xfrm>
            <a:off x="381000" y="114197"/>
            <a:ext cx="8610600" cy="476353"/>
          </a:xfrm>
          <a:prstGeom prst="rect">
            <a:avLst/>
          </a:prstGeom>
          <a:solidFill>
            <a:srgbClr val="CEB3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anose="020B0604020202020204" charset="0"/>
                <a:ea typeface="Open Sans" panose="020B0604020202020204" charset="0"/>
                <a:cs typeface="Open Sans" panose="020B0604020202020204" charset="0"/>
              </a:rPr>
              <a:t>Our academic portfolio (graduate)</a:t>
            </a:r>
            <a:r>
              <a:rPr lang="hu-HU" sz="1600" dirty="0">
                <a:solidFill>
                  <a:schemeClr val="tx1"/>
                </a:solidFill>
                <a:latin typeface="Open Sans" panose="020B0604020202020204" charset="0"/>
                <a:ea typeface="Open Sans" panose="020B0604020202020204" charset="0"/>
                <a:cs typeface="Open Sans" panose="020B0604020202020204" charset="0"/>
              </a:rPr>
              <a:t> </a:t>
            </a:r>
            <a:r>
              <a:rPr lang="en-GB" sz="1600" dirty="0">
                <a:solidFill>
                  <a:schemeClr val="tx1"/>
                </a:solidFill>
                <a:latin typeface="Open Sans" panose="020B0604020202020204" charset="0"/>
                <a:ea typeface="Open Sans" panose="020B0604020202020204" charset="0"/>
                <a:cs typeface="Open Sans" panose="020B0604020202020204" charset="0"/>
              </a:rPr>
              <a:t>for international students in foreign languages</a:t>
            </a:r>
            <a:endParaRPr lang="en-US" sz="1600" dirty="0">
              <a:solidFill>
                <a:schemeClr val="tx1"/>
              </a:solidFill>
              <a:latin typeface="Open Sans" panose="020B0604020202020204" charset="0"/>
              <a:ea typeface="Open Sans" panose="020B0604020202020204" charset="0"/>
              <a:cs typeface="Open Sans" panose="020B0604020202020204" charset="0"/>
            </a:endParaRPr>
          </a:p>
        </p:txBody>
      </p:sp>
      <p:sp>
        <p:nvSpPr>
          <p:cNvPr id="8" name="Szövegdoboz 7"/>
          <p:cNvSpPr txBox="1"/>
          <p:nvPr/>
        </p:nvSpPr>
        <p:spPr>
          <a:xfrm>
            <a:off x="381000" y="895350"/>
            <a:ext cx="3581400" cy="2631490"/>
          </a:xfrm>
          <a:prstGeom prst="rect">
            <a:avLst/>
          </a:prstGeom>
          <a:noFill/>
        </p:spPr>
        <p:txBody>
          <a:bodyPr wrap="square" rtlCol="0">
            <a:spAutoFit/>
          </a:bodyPr>
          <a:lstStyle/>
          <a:p>
            <a:r>
              <a:rPr lang="hu-HU" sz="1100" dirty="0">
                <a:latin typeface="Open Sans" panose="020B0604020202020204" charset="0"/>
                <a:ea typeface="Open Sans" panose="020B0604020202020204" charset="0"/>
                <a:cs typeface="Open Sans" panose="020B0604020202020204" charset="0"/>
              </a:rPr>
              <a:t>American Studies MA</a:t>
            </a:r>
          </a:p>
          <a:p>
            <a:r>
              <a:rPr lang="hu-HU" sz="1100" dirty="0" err="1">
                <a:latin typeface="Open Sans" panose="020B0604020202020204" charset="0"/>
                <a:ea typeface="Open Sans" panose="020B0604020202020204" charset="0"/>
                <a:cs typeface="Open Sans" panose="020B0604020202020204" charset="0"/>
              </a:rPr>
              <a:t>Archaeology</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Assyriology</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Bulgarian</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Literature</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Central</a:t>
            </a:r>
            <a:r>
              <a:rPr lang="hu-HU" sz="1100" dirty="0">
                <a:latin typeface="Open Sans" panose="020B0604020202020204" charset="0"/>
                <a:ea typeface="Open Sans" panose="020B0604020202020204" charset="0"/>
                <a:cs typeface="Open Sans" panose="020B0604020202020204" charset="0"/>
              </a:rPr>
              <a:t> European Studies MA</a:t>
            </a:r>
          </a:p>
          <a:p>
            <a:r>
              <a:rPr lang="hu-HU" sz="1100" dirty="0" err="1">
                <a:latin typeface="Open Sans" panose="020B0604020202020204" charset="0"/>
                <a:ea typeface="Open Sans" panose="020B0604020202020204" charset="0"/>
                <a:cs typeface="Open Sans" panose="020B0604020202020204" charset="0"/>
              </a:rPr>
              <a:t>Communication</a:t>
            </a:r>
            <a:r>
              <a:rPr lang="hu-HU" sz="1100" dirty="0">
                <a:latin typeface="Open Sans" panose="020B0604020202020204" charset="0"/>
                <a:ea typeface="Open Sans" panose="020B0604020202020204" charset="0"/>
                <a:cs typeface="Open Sans" panose="020B0604020202020204" charset="0"/>
              </a:rPr>
              <a:t> and Media Studies MA</a:t>
            </a:r>
          </a:p>
          <a:p>
            <a:r>
              <a:rPr lang="hu-HU" sz="1100" dirty="0" err="1">
                <a:latin typeface="Open Sans" panose="020B0604020202020204" charset="0"/>
                <a:ea typeface="Open Sans" panose="020B0604020202020204" charset="0"/>
                <a:cs typeface="Open Sans" panose="020B0604020202020204" charset="0"/>
              </a:rPr>
              <a:t>Croatian</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Literature</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Cultural</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Heritage</a:t>
            </a:r>
            <a:r>
              <a:rPr lang="hu-HU" sz="1100" dirty="0">
                <a:latin typeface="Open Sans" panose="020B0604020202020204" charset="0"/>
                <a:ea typeface="Open Sans" panose="020B0604020202020204" charset="0"/>
                <a:cs typeface="Open Sans" panose="020B0604020202020204" charset="0"/>
              </a:rPr>
              <a:t> Studies MA</a:t>
            </a:r>
          </a:p>
          <a:p>
            <a:r>
              <a:rPr lang="hu-HU" sz="1100" dirty="0" err="1">
                <a:latin typeface="Open Sans" panose="020B0604020202020204" charset="0"/>
                <a:ea typeface="Open Sans" panose="020B0604020202020204" charset="0"/>
                <a:cs typeface="Open Sans" panose="020B0604020202020204" charset="0"/>
              </a:rPr>
              <a:t>Czech</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Literature</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Dutch</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Culture</a:t>
            </a:r>
            <a:r>
              <a:rPr lang="hu-HU" sz="1100" dirty="0">
                <a:latin typeface="Open Sans" panose="020B0604020202020204" charset="0"/>
                <a:ea typeface="Open Sans" panose="020B0604020202020204" charset="0"/>
                <a:cs typeface="Open Sans" panose="020B0604020202020204" charset="0"/>
              </a:rPr>
              <a:t> Studies MA</a:t>
            </a:r>
          </a:p>
          <a:p>
            <a:r>
              <a:rPr lang="hu-HU" sz="1100" dirty="0">
                <a:latin typeface="Open Sans" panose="020B0604020202020204" charset="0"/>
                <a:ea typeface="Open Sans" panose="020B0604020202020204" charset="0"/>
                <a:cs typeface="Open Sans" panose="020B0604020202020204" charset="0"/>
              </a:rPr>
              <a:t>English Studies MA</a:t>
            </a:r>
          </a:p>
          <a:p>
            <a:r>
              <a:rPr lang="hu-HU" sz="1100" dirty="0">
                <a:latin typeface="Open Sans" panose="020B0604020202020204" charset="0"/>
                <a:ea typeface="Open Sans" panose="020B0604020202020204" charset="0"/>
                <a:cs typeface="Open Sans" panose="020B0604020202020204" charset="0"/>
              </a:rPr>
              <a:t>Film Studies MA</a:t>
            </a:r>
          </a:p>
          <a:p>
            <a:r>
              <a:rPr lang="hu-HU" sz="1100" dirty="0" err="1">
                <a:latin typeface="Open Sans" panose="020B0604020202020204" charset="0"/>
                <a:ea typeface="Open Sans" panose="020B0604020202020204" charset="0"/>
                <a:cs typeface="Open Sans" panose="020B0604020202020204" charset="0"/>
              </a:rPr>
              <a:t>French</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Literature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Culture</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German</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Language</a:t>
            </a:r>
            <a:r>
              <a:rPr lang="hu-HU" sz="1100" dirty="0">
                <a:latin typeface="Open Sans" panose="020B0604020202020204" charset="0"/>
                <a:ea typeface="Open Sans" panose="020B0604020202020204" charset="0"/>
                <a:cs typeface="Open Sans" panose="020B0604020202020204" charset="0"/>
              </a:rPr>
              <a:t>, </a:t>
            </a:r>
            <a:r>
              <a:rPr lang="hu-HU" sz="1100" dirty="0" err="1">
                <a:latin typeface="Open Sans" panose="020B0604020202020204" charset="0"/>
                <a:ea typeface="Open Sans" panose="020B0604020202020204" charset="0"/>
                <a:cs typeface="Open Sans" panose="020B0604020202020204" charset="0"/>
              </a:rPr>
              <a:t>Literature</a:t>
            </a:r>
            <a:r>
              <a:rPr lang="hu-HU" sz="1100" dirty="0">
                <a:latin typeface="Open Sans" panose="020B0604020202020204" charset="0"/>
                <a:ea typeface="Open Sans" panose="020B0604020202020204" charset="0"/>
                <a:cs typeface="Open Sans" panose="020B0604020202020204" charset="0"/>
              </a:rPr>
              <a:t> and </a:t>
            </a:r>
            <a:r>
              <a:rPr lang="hu-HU" sz="1100" dirty="0" err="1">
                <a:latin typeface="Open Sans" panose="020B0604020202020204" charset="0"/>
                <a:ea typeface="Open Sans" panose="020B0604020202020204" charset="0"/>
                <a:cs typeface="Open Sans" panose="020B0604020202020204" charset="0"/>
              </a:rPr>
              <a:t>Culture</a:t>
            </a:r>
            <a:r>
              <a:rPr lang="hu-HU" sz="1100" dirty="0">
                <a:latin typeface="Open Sans" panose="020B0604020202020204" charset="0"/>
                <a:ea typeface="Open Sans" panose="020B0604020202020204" charset="0"/>
                <a:cs typeface="Open Sans" panose="020B0604020202020204" charset="0"/>
              </a:rPr>
              <a:t> MA</a:t>
            </a:r>
          </a:p>
          <a:p>
            <a:r>
              <a:rPr lang="hu-HU" sz="1100" dirty="0" err="1">
                <a:latin typeface="Open Sans" panose="020B0604020202020204" charset="0"/>
                <a:ea typeface="Open Sans" panose="020B0604020202020204" charset="0"/>
                <a:cs typeface="Open Sans" panose="020B0604020202020204" charset="0"/>
              </a:rPr>
              <a:t>Indology</a:t>
            </a:r>
            <a:r>
              <a:rPr lang="hu-HU" sz="1100" dirty="0">
                <a:latin typeface="Open Sans" panose="020B0604020202020204" charset="0"/>
                <a:ea typeface="Open Sans" panose="020B0604020202020204" charset="0"/>
                <a:cs typeface="Open Sans" panose="020B0604020202020204" charset="0"/>
              </a:rPr>
              <a:t> MA</a:t>
            </a:r>
          </a:p>
        </p:txBody>
      </p:sp>
      <p:sp>
        <p:nvSpPr>
          <p:cNvPr id="9" name="Szövegdoboz 8"/>
          <p:cNvSpPr txBox="1"/>
          <p:nvPr/>
        </p:nvSpPr>
        <p:spPr>
          <a:xfrm>
            <a:off x="3810000" y="779934"/>
            <a:ext cx="5181600" cy="2862322"/>
          </a:xfrm>
          <a:prstGeom prst="rect">
            <a:avLst/>
          </a:prstGeom>
          <a:noFill/>
        </p:spPr>
        <p:txBody>
          <a:bodyPr wrap="square" rtlCol="0">
            <a:spAutoFit/>
          </a:bodyPr>
          <a:lstStyle/>
          <a:p>
            <a:r>
              <a:rPr lang="hu-HU" sz="1200" dirty="0" err="1">
                <a:latin typeface="Open Sans" panose="020B0604020202020204" charset="0"/>
                <a:ea typeface="Open Sans" panose="020B0604020202020204" charset="0"/>
                <a:cs typeface="Open Sans" panose="020B0604020202020204" charset="0"/>
              </a:rPr>
              <a:t>Instruction</a:t>
            </a:r>
            <a:r>
              <a:rPr lang="hu-HU" sz="1200" dirty="0">
                <a:latin typeface="Open Sans" panose="020B0604020202020204" charset="0"/>
                <a:ea typeface="Open Sans" panose="020B0604020202020204" charset="0"/>
                <a:cs typeface="Open Sans" panose="020B0604020202020204" charset="0"/>
              </a:rPr>
              <a:t> of English </a:t>
            </a:r>
            <a:r>
              <a:rPr lang="hu-HU" sz="1200" dirty="0" err="1">
                <a:latin typeface="Open Sans" panose="020B0604020202020204" charset="0"/>
                <a:ea typeface="Open Sans" panose="020B0604020202020204" charset="0"/>
                <a:cs typeface="Open Sans" panose="020B0604020202020204" charset="0"/>
              </a:rPr>
              <a:t>as</a:t>
            </a:r>
            <a:r>
              <a:rPr lang="hu-HU" sz="1200" dirty="0">
                <a:latin typeface="Open Sans" panose="020B0604020202020204" charset="0"/>
                <a:ea typeface="Open Sans" panose="020B0604020202020204" charset="0"/>
                <a:cs typeface="Open Sans" panose="020B0604020202020204" charset="0"/>
              </a:rPr>
              <a:t> a </a:t>
            </a:r>
            <a:r>
              <a:rPr lang="hu-HU" sz="1200" dirty="0" err="1">
                <a:latin typeface="Open Sans" panose="020B0604020202020204" charset="0"/>
                <a:ea typeface="Open Sans" panose="020B0604020202020204" charset="0"/>
                <a:cs typeface="Open Sans" panose="020B0604020202020204" charset="0"/>
              </a:rPr>
              <a:t>Foreign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MA (</a:t>
            </a:r>
            <a:r>
              <a:rPr lang="hu-HU" sz="1200" dirty="0" err="1">
                <a:latin typeface="Open Sans" panose="020B0604020202020204" charset="0"/>
                <a:ea typeface="Open Sans" panose="020B0604020202020204" charset="0"/>
                <a:cs typeface="Open Sans" panose="020B0604020202020204" charset="0"/>
              </a:rPr>
              <a:t>one-year</a:t>
            </a:r>
            <a:r>
              <a:rPr lang="hu-HU" sz="1200" dirty="0">
                <a:latin typeface="Open Sans" panose="020B0604020202020204" charset="0"/>
                <a:ea typeface="Open Sans" panose="020B0604020202020204" charset="0"/>
                <a:cs typeface="Open Sans" panose="020B0604020202020204" charset="0"/>
              </a:rPr>
              <a:t> program)</a:t>
            </a:r>
          </a:p>
          <a:p>
            <a:r>
              <a:rPr lang="hu-HU" sz="1200" dirty="0">
                <a:latin typeface="Open Sans" panose="020B0604020202020204" charset="0"/>
                <a:ea typeface="Open Sans" panose="020B0604020202020204" charset="0"/>
                <a:cs typeface="Open Sans" panose="020B0604020202020204" charset="0"/>
              </a:rPr>
              <a:t>Italian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Culture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Logic</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Philosophy</a:t>
            </a:r>
            <a:r>
              <a:rPr lang="hu-HU" sz="1200" dirty="0">
                <a:latin typeface="Open Sans" panose="020B0604020202020204" charset="0"/>
                <a:ea typeface="Open Sans" panose="020B0604020202020204" charset="0"/>
                <a:cs typeface="Open Sans" panose="020B0604020202020204" charset="0"/>
              </a:rPr>
              <a:t> of Science MA	</a:t>
            </a:r>
          </a:p>
          <a:p>
            <a:r>
              <a:rPr lang="hu-HU" sz="1200" dirty="0" err="1">
                <a:latin typeface="Open Sans" panose="020B0604020202020204" charset="0"/>
                <a:ea typeface="Open Sans" panose="020B0604020202020204" charset="0"/>
                <a:cs typeface="Open Sans" panose="020B0604020202020204" charset="0"/>
              </a:rPr>
              <a:t>Philosophy</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Polish</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Portuguese</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Culture</a:t>
            </a:r>
            <a:r>
              <a:rPr lang="hu-HU" sz="1200" dirty="0">
                <a:latin typeface="Open Sans" panose="020B0604020202020204" charset="0"/>
                <a:ea typeface="Open Sans" panose="020B0604020202020204" charset="0"/>
                <a:cs typeface="Open Sans" panose="020B0604020202020204" charset="0"/>
              </a:rPr>
              <a:t> MA</a:t>
            </a:r>
          </a:p>
          <a:p>
            <a:r>
              <a:rPr lang="hu-HU" sz="1200" dirty="0">
                <a:latin typeface="Open Sans" panose="020B0604020202020204" charset="0"/>
                <a:ea typeface="Open Sans" panose="020B0604020202020204" charset="0"/>
                <a:cs typeface="Open Sans" panose="020B0604020202020204" charset="0"/>
              </a:rPr>
              <a:t>Romanian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Culture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Russian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Scandinavian</a:t>
            </a:r>
            <a:r>
              <a:rPr lang="hu-HU" sz="1200" dirty="0">
                <a:latin typeface="Open Sans" panose="020B0604020202020204" charset="0"/>
                <a:ea typeface="Open Sans" panose="020B0604020202020204" charset="0"/>
                <a:cs typeface="Open Sans" panose="020B0604020202020204" charset="0"/>
              </a:rPr>
              <a:t> Studies MA</a:t>
            </a:r>
          </a:p>
          <a:p>
            <a:r>
              <a:rPr lang="hu-HU" sz="1200" dirty="0" err="1">
                <a:latin typeface="Open Sans" panose="020B0604020202020204" charset="0"/>
                <a:ea typeface="Open Sans" panose="020B0604020202020204" charset="0"/>
                <a:cs typeface="Open Sans" panose="020B0604020202020204" charset="0"/>
              </a:rPr>
              <a:t>Serbian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Semiotics</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Slovakian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Slovenian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Spanish</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Culture</a:t>
            </a:r>
            <a:r>
              <a:rPr lang="hu-HU" sz="1200" dirty="0">
                <a:latin typeface="Open Sans" panose="020B0604020202020204" charset="0"/>
                <a:ea typeface="Open Sans" panose="020B0604020202020204" charset="0"/>
                <a:cs typeface="Open Sans" panose="020B0604020202020204" charset="0"/>
              </a:rPr>
              <a:t> MA</a:t>
            </a:r>
          </a:p>
          <a:p>
            <a:r>
              <a:rPr lang="hu-HU" sz="1200" dirty="0" err="1">
                <a:latin typeface="Open Sans" panose="020B0604020202020204" charset="0"/>
                <a:ea typeface="Open Sans" panose="020B0604020202020204" charset="0"/>
                <a:cs typeface="Open Sans" panose="020B0604020202020204" charset="0"/>
              </a:rPr>
              <a:t>Ukrainian</a:t>
            </a:r>
            <a:r>
              <a:rPr lang="hu-HU" sz="1200" dirty="0">
                <a:latin typeface="Open Sans" panose="020B0604020202020204" charset="0"/>
                <a:ea typeface="Open Sans" panose="020B0604020202020204" charset="0"/>
                <a:cs typeface="Open Sans" panose="020B0604020202020204" charset="0"/>
              </a:rPr>
              <a:t> </a:t>
            </a:r>
            <a:r>
              <a:rPr lang="hu-HU" sz="1200" dirty="0" err="1">
                <a:latin typeface="Open Sans" panose="020B0604020202020204" charset="0"/>
                <a:ea typeface="Open Sans" panose="020B0604020202020204" charset="0"/>
                <a:cs typeface="Open Sans" panose="020B0604020202020204" charset="0"/>
              </a:rPr>
              <a:t>Language</a:t>
            </a:r>
            <a:r>
              <a:rPr lang="hu-HU" sz="1200" dirty="0">
                <a:latin typeface="Open Sans" panose="020B0604020202020204" charset="0"/>
                <a:ea typeface="Open Sans" panose="020B0604020202020204" charset="0"/>
                <a:cs typeface="Open Sans" panose="020B0604020202020204" charset="0"/>
              </a:rPr>
              <a:t> and </a:t>
            </a:r>
            <a:r>
              <a:rPr lang="hu-HU" sz="1200" dirty="0" err="1">
                <a:latin typeface="Open Sans" panose="020B0604020202020204" charset="0"/>
                <a:ea typeface="Open Sans" panose="020B0604020202020204" charset="0"/>
                <a:cs typeface="Open Sans" panose="020B0604020202020204" charset="0"/>
              </a:rPr>
              <a:t>Literature</a:t>
            </a:r>
            <a:r>
              <a:rPr lang="hu-HU" sz="1200" dirty="0">
                <a:latin typeface="Open Sans" panose="020B0604020202020204" charset="0"/>
                <a:ea typeface="Open Sans" panose="020B0604020202020204" charset="0"/>
                <a:cs typeface="Open Sans" panose="020B0604020202020204" charset="0"/>
              </a:rPr>
              <a:t> MA</a:t>
            </a:r>
            <a:endParaRPr lang="hu-HU" sz="1200" dirty="0"/>
          </a:p>
        </p:txBody>
      </p:sp>
    </p:spTree>
    <p:extLst>
      <p:ext uri="{BB962C8B-B14F-4D97-AF65-F5344CB8AC3E}">
        <p14:creationId xmlns:p14="http://schemas.microsoft.com/office/powerpoint/2010/main" val="7929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10" name="Téglalap 9"/>
          <p:cNvSpPr/>
          <p:nvPr/>
        </p:nvSpPr>
        <p:spPr>
          <a:xfrm>
            <a:off x="304800" y="408152"/>
            <a:ext cx="6034088" cy="434086"/>
          </a:xfrm>
          <a:prstGeom prst="rect">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800" dirty="0" err="1">
                <a:solidFill>
                  <a:schemeClr val="tx1"/>
                </a:solidFill>
                <a:latin typeface="Open Sans" panose="020B0604020202020204" charset="0"/>
                <a:ea typeface="Open Sans" panose="020B0604020202020204" charset="0"/>
                <a:cs typeface="Open Sans" panose="020B0604020202020204" charset="0"/>
              </a:rPr>
              <a:t>Scholarly</a:t>
            </a:r>
            <a:r>
              <a:rPr lang="hu-HU" sz="1800" dirty="0">
                <a:solidFill>
                  <a:schemeClr val="tx1"/>
                </a:solidFill>
                <a:latin typeface="Open Sans" panose="020B0604020202020204" charset="0"/>
                <a:ea typeface="Open Sans" panose="020B0604020202020204" charset="0"/>
                <a:cs typeface="Open Sans" panose="020B0604020202020204" charset="0"/>
              </a:rPr>
              <a:t> excellence: PhD </a:t>
            </a:r>
            <a:r>
              <a:rPr lang="hu-HU" sz="1800" dirty="0" err="1">
                <a:solidFill>
                  <a:schemeClr val="tx1"/>
                </a:solidFill>
                <a:latin typeface="Open Sans" panose="020B0604020202020204" charset="0"/>
                <a:ea typeface="Open Sans" panose="020B0604020202020204" charset="0"/>
                <a:cs typeface="Open Sans" panose="020B0604020202020204" charset="0"/>
              </a:rPr>
              <a:t>programs</a:t>
            </a:r>
            <a:endParaRPr lang="hu-HU" sz="1800" dirty="0">
              <a:solidFill>
                <a:schemeClr val="tx1"/>
              </a:solidFill>
              <a:latin typeface="Open Sans" panose="020B0604020202020204" charset="0"/>
              <a:ea typeface="Open Sans" panose="020B0604020202020204" charset="0"/>
              <a:cs typeface="Open Sans" panose="020B0604020202020204" charset="0"/>
            </a:endParaRPr>
          </a:p>
        </p:txBody>
      </p:sp>
      <p:sp>
        <p:nvSpPr>
          <p:cNvPr id="11" name="Téglalap 10"/>
          <p:cNvSpPr/>
          <p:nvPr/>
        </p:nvSpPr>
        <p:spPr>
          <a:xfrm>
            <a:off x="1619250" y="2918269"/>
            <a:ext cx="6034088" cy="434086"/>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latin typeface="Open Sans" panose="020B0604020202020204" charset="0"/>
                <a:ea typeface="Open Sans" panose="020B0604020202020204" charset="0"/>
                <a:cs typeface="Open Sans" panose="020B0604020202020204" charset="0"/>
              </a:rPr>
              <a:t>Doctoral School of History</a:t>
            </a:r>
          </a:p>
        </p:txBody>
      </p:sp>
      <p:sp>
        <p:nvSpPr>
          <p:cNvPr id="12" name="Téglalap 11"/>
          <p:cNvSpPr/>
          <p:nvPr/>
        </p:nvSpPr>
        <p:spPr>
          <a:xfrm>
            <a:off x="1607344" y="1291631"/>
            <a:ext cx="6034088" cy="434086"/>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latin typeface="Open Sans" panose="020B0604020202020204" charset="0"/>
                <a:ea typeface="Open Sans" panose="020B0604020202020204" charset="0"/>
                <a:cs typeface="Open Sans" panose="020B0604020202020204" charset="0"/>
              </a:rPr>
              <a:t>Doctoral School of Literary Studies</a:t>
            </a:r>
            <a:endParaRPr lang="hu-HU" sz="1800" dirty="0">
              <a:latin typeface="Open Sans" panose="020B0604020202020204" charset="0"/>
              <a:ea typeface="Open Sans" panose="020B0604020202020204" charset="0"/>
              <a:cs typeface="Open Sans" panose="020B0604020202020204" charset="0"/>
            </a:endParaRPr>
          </a:p>
        </p:txBody>
      </p:sp>
      <p:sp>
        <p:nvSpPr>
          <p:cNvPr id="13" name="Téglalap 12"/>
          <p:cNvSpPr/>
          <p:nvPr/>
        </p:nvSpPr>
        <p:spPr>
          <a:xfrm>
            <a:off x="1619250" y="2104950"/>
            <a:ext cx="6034088" cy="434086"/>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latin typeface="Open Sans" panose="020B0604020202020204" charset="0"/>
                <a:ea typeface="Open Sans" panose="020B0604020202020204" charset="0"/>
                <a:cs typeface="Open Sans" panose="020B0604020202020204" charset="0"/>
              </a:rPr>
              <a:t>Doctoral School of Linguistics</a:t>
            </a:r>
          </a:p>
        </p:txBody>
      </p:sp>
      <p:sp>
        <p:nvSpPr>
          <p:cNvPr id="14" name="Téglalap 13"/>
          <p:cNvSpPr/>
          <p:nvPr/>
        </p:nvSpPr>
        <p:spPr>
          <a:xfrm>
            <a:off x="1607344" y="3755870"/>
            <a:ext cx="6034088" cy="434086"/>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latin typeface="Open Sans" panose="020B0604020202020204" charset="0"/>
                <a:ea typeface="Open Sans" panose="020B0604020202020204" charset="0"/>
                <a:cs typeface="Open Sans" panose="020B0604020202020204" charset="0"/>
              </a:rPr>
              <a:t>Doctoral School of Philosophy</a:t>
            </a:r>
          </a:p>
        </p:txBody>
      </p:sp>
      <p:sp>
        <p:nvSpPr>
          <p:cNvPr id="22" name="Ellipszis 21"/>
          <p:cNvSpPr/>
          <p:nvPr/>
        </p:nvSpPr>
        <p:spPr>
          <a:xfrm>
            <a:off x="1219200" y="989449"/>
            <a:ext cx="533400" cy="484717"/>
          </a:xfrm>
          <a:prstGeom prst="ellipse">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Ellipszis 22"/>
          <p:cNvSpPr/>
          <p:nvPr/>
        </p:nvSpPr>
        <p:spPr>
          <a:xfrm>
            <a:off x="1223962" y="1793377"/>
            <a:ext cx="533400" cy="484717"/>
          </a:xfrm>
          <a:prstGeom prst="ellipse">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Ellipszis 23"/>
          <p:cNvSpPr/>
          <p:nvPr/>
        </p:nvSpPr>
        <p:spPr>
          <a:xfrm>
            <a:off x="1219200" y="2617359"/>
            <a:ext cx="533400" cy="484717"/>
          </a:xfrm>
          <a:prstGeom prst="ellipse">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Ellipszis 24"/>
          <p:cNvSpPr/>
          <p:nvPr/>
        </p:nvSpPr>
        <p:spPr>
          <a:xfrm>
            <a:off x="1219200" y="3448190"/>
            <a:ext cx="533400" cy="484717"/>
          </a:xfrm>
          <a:prstGeom prst="ellipse">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16" name="Szövegdoboz 1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286873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10" name="Téglalap 9"/>
          <p:cNvSpPr/>
          <p:nvPr/>
        </p:nvSpPr>
        <p:spPr>
          <a:xfrm>
            <a:off x="304800" y="408152"/>
            <a:ext cx="6034088" cy="434086"/>
          </a:xfrm>
          <a:prstGeom prst="rect">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800" dirty="0" err="1">
                <a:solidFill>
                  <a:schemeClr val="tx1"/>
                </a:solidFill>
                <a:latin typeface="Open Sans" panose="020B0604020202020204" charset="0"/>
                <a:ea typeface="Open Sans" panose="020B0604020202020204" charset="0"/>
                <a:cs typeface="Open Sans" panose="020B0604020202020204" charset="0"/>
              </a:rPr>
              <a:t>Scholarly</a:t>
            </a:r>
            <a:r>
              <a:rPr lang="hu-HU" sz="1800" dirty="0">
                <a:solidFill>
                  <a:schemeClr val="tx1"/>
                </a:solidFill>
                <a:latin typeface="Open Sans" panose="020B0604020202020204" charset="0"/>
                <a:ea typeface="Open Sans" panose="020B0604020202020204" charset="0"/>
                <a:cs typeface="Open Sans" panose="020B0604020202020204" charset="0"/>
              </a:rPr>
              <a:t> excellence: PhD </a:t>
            </a:r>
            <a:r>
              <a:rPr lang="hu-HU" sz="1800" dirty="0" err="1">
                <a:solidFill>
                  <a:schemeClr val="tx1"/>
                </a:solidFill>
                <a:latin typeface="Open Sans" panose="020B0604020202020204" charset="0"/>
                <a:ea typeface="Open Sans" panose="020B0604020202020204" charset="0"/>
                <a:cs typeface="Open Sans" panose="020B0604020202020204" charset="0"/>
              </a:rPr>
              <a:t>programs</a:t>
            </a:r>
            <a:endParaRPr lang="hu-HU" sz="1800" dirty="0">
              <a:solidFill>
                <a:schemeClr val="tx1"/>
              </a:solidFill>
              <a:latin typeface="Open Sans" panose="020B0604020202020204" charset="0"/>
              <a:ea typeface="Open Sans" panose="020B0604020202020204" charset="0"/>
              <a:cs typeface="Open Sans" panose="020B0604020202020204" charset="0"/>
            </a:endParaRPr>
          </a:p>
        </p:txBody>
      </p:sp>
      <p:sp>
        <p:nvSpPr>
          <p:cNvPr id="12" name="Téglalap 11"/>
          <p:cNvSpPr/>
          <p:nvPr/>
        </p:nvSpPr>
        <p:spPr>
          <a:xfrm>
            <a:off x="1607344" y="1291630"/>
            <a:ext cx="6698456" cy="2423119"/>
          </a:xfrm>
          <a:prstGeom prst="rect">
            <a:avLst/>
          </a:prstGeom>
          <a:solidFill>
            <a:srgbClr val="535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u-HU" sz="2400" dirty="0" err="1">
                <a:latin typeface="Open Sans" panose="020B0604020202020204" charset="0"/>
                <a:ea typeface="Open Sans" panose="020B0604020202020204" charset="0"/>
                <a:cs typeface="Open Sans" panose="020B0604020202020204" charset="0"/>
              </a:rPr>
              <a:t>Co-tutelle</a:t>
            </a:r>
            <a:r>
              <a:rPr lang="hu-HU" sz="2400" dirty="0">
                <a:latin typeface="Open Sans" panose="020B0604020202020204" charset="0"/>
                <a:ea typeface="Open Sans" panose="020B0604020202020204" charset="0"/>
                <a:cs typeface="Open Sans" panose="020B0604020202020204" charset="0"/>
              </a:rPr>
              <a:t>:  </a:t>
            </a:r>
          </a:p>
          <a:p>
            <a:pPr algn="just"/>
            <a:r>
              <a:rPr lang="en-US" sz="1800" dirty="0">
                <a:latin typeface="Open Sans" panose="020B0604020202020204" charset="0"/>
                <a:ea typeface="Open Sans" panose="020B0604020202020204" charset="0"/>
                <a:cs typeface="Open Sans" panose="020B0604020202020204" charset="0"/>
              </a:rPr>
              <a:t>international agreements between universities and the diverse international academic relations</a:t>
            </a:r>
            <a:endParaRPr lang="hu-HU" sz="1800" dirty="0">
              <a:latin typeface="Open Sans" panose="020B0604020202020204" charset="0"/>
              <a:ea typeface="Open Sans" panose="020B0604020202020204" charset="0"/>
              <a:cs typeface="Open Sans" panose="020B0604020202020204" charset="0"/>
            </a:endParaRPr>
          </a:p>
          <a:p>
            <a:pPr algn="just"/>
            <a:endParaRPr lang="hu-HU" sz="800" dirty="0">
              <a:latin typeface="Open Sans" panose="020B0604020202020204" charset="0"/>
              <a:ea typeface="Open Sans" panose="020B0604020202020204" charset="0"/>
              <a:cs typeface="Open Sans" panose="020B0604020202020204" charset="0"/>
            </a:endParaRPr>
          </a:p>
          <a:p>
            <a:pPr algn="just"/>
            <a:r>
              <a:rPr lang="en-US" sz="1800" dirty="0">
                <a:latin typeface="Open Sans" panose="020B0604020202020204" charset="0"/>
                <a:ea typeface="Open Sans" panose="020B0604020202020204" charset="0"/>
                <a:cs typeface="Open Sans" panose="020B0604020202020204" charset="0"/>
              </a:rPr>
              <a:t>supervising teachers provide outstanding students with the opportunity to partake in foreign research programs</a:t>
            </a:r>
            <a:endParaRPr lang="hu-HU" sz="1800" dirty="0">
              <a:latin typeface="Open Sans" panose="020B0604020202020204" charset="0"/>
              <a:ea typeface="Open Sans" panose="020B0604020202020204" charset="0"/>
              <a:cs typeface="Open Sans" panose="020B0604020202020204" charset="0"/>
            </a:endParaRPr>
          </a:p>
          <a:p>
            <a:pPr algn="just"/>
            <a:endParaRPr lang="hu-HU" sz="800" dirty="0">
              <a:latin typeface="Open Sans" panose="020B0604020202020204" charset="0"/>
              <a:ea typeface="Open Sans" panose="020B0604020202020204" charset="0"/>
              <a:cs typeface="Open Sans" panose="020B0604020202020204" charset="0"/>
            </a:endParaRPr>
          </a:p>
          <a:p>
            <a:pPr algn="just"/>
            <a:r>
              <a:rPr lang="en-US" sz="1800" dirty="0">
                <a:latin typeface="Open Sans" panose="020B0604020202020204" charset="0"/>
                <a:ea typeface="Open Sans" panose="020B0604020202020204" charset="0"/>
                <a:cs typeface="Open Sans" panose="020B0604020202020204" charset="0"/>
              </a:rPr>
              <a:t>or to complete their doctoral studies in</a:t>
            </a:r>
            <a:r>
              <a:rPr lang="hu-HU" sz="1800" dirty="0">
                <a:latin typeface="Open Sans" panose="020B0604020202020204" charset="0"/>
                <a:ea typeface="Open Sans" panose="020B0604020202020204" charset="0"/>
                <a:cs typeface="Open Sans" panose="020B0604020202020204" charset="0"/>
              </a:rPr>
              <a:t> a </a:t>
            </a:r>
            <a:r>
              <a:rPr lang="en-US" sz="1800" dirty="0">
                <a:latin typeface="Open Sans" panose="020B0604020202020204" charset="0"/>
                <a:ea typeface="Open Sans" panose="020B0604020202020204" charset="0"/>
                <a:cs typeface="Open Sans" panose="020B0604020202020204" charset="0"/>
              </a:rPr>
              <a:t>double doctoral degree scheme</a:t>
            </a:r>
            <a:endParaRPr lang="hu-HU" sz="1800" dirty="0">
              <a:latin typeface="Open Sans" panose="020B0604020202020204" charset="0"/>
              <a:ea typeface="Open Sans" panose="020B0604020202020204" charset="0"/>
              <a:cs typeface="Open Sans" panose="020B0604020202020204" charset="0"/>
            </a:endParaRPr>
          </a:p>
        </p:txBody>
      </p:sp>
      <p:sp>
        <p:nvSpPr>
          <p:cNvPr id="22" name="Ellipszis 21"/>
          <p:cNvSpPr/>
          <p:nvPr/>
        </p:nvSpPr>
        <p:spPr>
          <a:xfrm>
            <a:off x="1219200" y="989449"/>
            <a:ext cx="533400" cy="484717"/>
          </a:xfrm>
          <a:prstGeom prst="ellipse">
            <a:avLst/>
          </a:prstGeom>
          <a:solidFill>
            <a:srgbClr val="CEB390"/>
          </a:solidFill>
          <a:ln>
            <a:solidFill>
              <a:srgbClr val="53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16" name="Szövegdoboz 1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1833097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7" name="Freeform 19">
            <a:extLst>
              <a:ext uri="{FF2B5EF4-FFF2-40B4-BE49-F238E27FC236}">
                <a16:creationId xmlns:a16="http://schemas.microsoft.com/office/drawing/2014/main" id="{F80A159C-BA09-476E-9E4B-B29D24BB48A8}"/>
              </a:ext>
            </a:extLst>
          </p:cNvPr>
          <p:cNvSpPr/>
          <p:nvPr/>
        </p:nvSpPr>
        <p:spPr>
          <a:xfrm>
            <a:off x="1600200" y="2419351"/>
            <a:ext cx="5808721" cy="1904998"/>
          </a:xfrm>
          <a:custGeom>
            <a:avLst/>
            <a:gdLst/>
            <a:ahLst/>
            <a:cxnLst/>
            <a:rect l="l" t="t" r="r" b="b"/>
            <a:pathLst>
              <a:path w="3140963" h="999385">
                <a:moveTo>
                  <a:pt x="0" y="0"/>
                </a:moveTo>
                <a:lnTo>
                  <a:pt x="3140963" y="0"/>
                </a:lnTo>
                <a:lnTo>
                  <a:pt x="3140963" y="999385"/>
                </a:lnTo>
                <a:lnTo>
                  <a:pt x="0" y="999385"/>
                </a:lnTo>
                <a:close/>
              </a:path>
            </a:pathLst>
          </a:custGeom>
          <a:solidFill>
            <a:srgbClr val="E9DBC9"/>
          </a:solidFill>
        </p:spPr>
        <p:txBody>
          <a:bodyPr anchor="ctr"/>
          <a:lstStyle/>
          <a:p>
            <a:pPr marL="85725">
              <a:lnSpc>
                <a:spcPts val="22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CHARM-EU</a:t>
            </a:r>
            <a:r>
              <a:rPr lang="hu-HU" sz="1800" dirty="0">
                <a:effectLst/>
                <a:latin typeface="Calibri" panose="020F0502020204030204" pitchFamily="34" charset="0"/>
                <a:ea typeface="Calibri" panose="020F0502020204030204" pitchFamily="34" charset="0"/>
                <a:cs typeface="Times New Roman" panose="02020603050405020304" pitchFamily="18" charset="0"/>
              </a:rPr>
              <a:t> /CHARM-EIGHT</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(Challenge-driven, Accessible, Research-based and Mobile mission; co-creation of a European University; 3 years+4 years</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expansion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Universitat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Barcelona, Trinity College Dublin, Utrecht University, University of Montpellier,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Åbo</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Akademi</a:t>
            </a:r>
            <a:r>
              <a:rPr lang="hu-HU" sz="1800" dirty="0">
                <a:effectLst/>
                <a:latin typeface="Calibri" panose="020F0502020204030204" pitchFamily="34" charset="0"/>
                <a:ea typeface="Calibri" panose="020F0502020204030204" pitchFamily="34" charset="0"/>
                <a:cs typeface="Times New Roman" panose="02020603050405020304" pitchFamily="18" charset="0"/>
              </a:rPr>
              <a:t> University, Würzburg University and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Hochschule</a:t>
            </a:r>
            <a:r>
              <a:rPr lang="hu-HU" sz="1800" dirty="0">
                <a:effectLst/>
                <a:latin typeface="Calibri" panose="020F0502020204030204" pitchFamily="34" charset="0"/>
                <a:ea typeface="Calibri" panose="020F0502020204030204" pitchFamily="34" charset="0"/>
                <a:cs typeface="Times New Roman" panose="02020603050405020304" pitchFamily="18" charset="0"/>
              </a:rPr>
              <a:t> Ruhr West, </a:t>
            </a:r>
            <a:r>
              <a:rPr lang="en-US" sz="1800" dirty="0">
                <a:effectLst/>
                <a:latin typeface="Calibri" panose="020F0502020204030204" pitchFamily="34" charset="0"/>
                <a:ea typeface="Calibri" panose="020F0502020204030204" pitchFamily="34" charset="0"/>
                <a:cs typeface="Times New Roman" panose="02020603050405020304" pitchFamily="18" charset="0"/>
              </a:rPr>
              <a:t>ELTE</a:t>
            </a:r>
            <a:r>
              <a:rPr lang="hu-HU"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23">
            <a:extLst>
              <a:ext uri="{FF2B5EF4-FFF2-40B4-BE49-F238E27FC236}">
                <a16:creationId xmlns:a16="http://schemas.microsoft.com/office/drawing/2014/main" id="{5A7F7A3C-2B3F-47CD-8A42-6FBA811F9DC9}"/>
              </a:ext>
            </a:extLst>
          </p:cNvPr>
          <p:cNvSpPr/>
          <p:nvPr/>
        </p:nvSpPr>
        <p:spPr>
          <a:xfrm>
            <a:off x="1589608" y="819151"/>
            <a:ext cx="5808722" cy="1273518"/>
          </a:xfrm>
          <a:custGeom>
            <a:avLst/>
            <a:gdLst/>
            <a:ahLst/>
            <a:cxnLst/>
            <a:rect l="l" t="t" r="r" b="b"/>
            <a:pathLst>
              <a:path w="2248530" h="801720">
                <a:moveTo>
                  <a:pt x="0" y="0"/>
                </a:moveTo>
                <a:lnTo>
                  <a:pt x="2248530" y="0"/>
                </a:lnTo>
                <a:lnTo>
                  <a:pt x="2248530" y="801720"/>
                </a:lnTo>
                <a:lnTo>
                  <a:pt x="0" y="801720"/>
                </a:lnTo>
                <a:close/>
              </a:path>
            </a:pathLst>
          </a:custGeom>
          <a:solidFill>
            <a:srgbClr val="CEB390"/>
          </a:solidFill>
        </p:spPr>
        <p:txBody>
          <a:bodyPr anchor="ctr"/>
          <a:lstStyle/>
          <a:p>
            <a:pPr marL="85725">
              <a:lnSpc>
                <a:spcPts val="2200"/>
              </a:lnSpc>
            </a:pPr>
            <a:r>
              <a:rPr lang="en-US" sz="1600" dirty="0">
                <a:latin typeface="Open Sans" panose="020B0606030504020204" pitchFamily="34" charset="0"/>
                <a:ea typeface="Open Sans" panose="020B0606030504020204" pitchFamily="34" charset="0"/>
                <a:cs typeface="Open Sans" panose="020B0606030504020204" pitchFamily="34" charset="0"/>
              </a:rPr>
              <a:t>ELTE actively participates in the work of several prestigious university networks, which are also acknowledged by the Hungarian Academy of Sciences.</a:t>
            </a:r>
          </a:p>
        </p:txBody>
      </p:sp>
      <p:sp>
        <p:nvSpPr>
          <p:cNvPr id="19" name="Téglalap 18">
            <a:extLst>
              <a:ext uri="{FF2B5EF4-FFF2-40B4-BE49-F238E27FC236}">
                <a16:creationId xmlns:a16="http://schemas.microsoft.com/office/drawing/2014/main" id="{D8F3DC88-116F-4536-98D2-8BE696159DE0}"/>
              </a:ext>
            </a:extLst>
          </p:cNvPr>
          <p:cNvSpPr/>
          <p:nvPr/>
        </p:nvSpPr>
        <p:spPr>
          <a:xfrm>
            <a:off x="1295400" y="638326"/>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0" name="Téglalap 19">
            <a:extLst>
              <a:ext uri="{FF2B5EF4-FFF2-40B4-BE49-F238E27FC236}">
                <a16:creationId xmlns:a16="http://schemas.microsoft.com/office/drawing/2014/main" id="{B3623553-A8EC-4872-A253-1E2C25D6828A}"/>
              </a:ext>
            </a:extLst>
          </p:cNvPr>
          <p:cNvSpPr/>
          <p:nvPr/>
        </p:nvSpPr>
        <p:spPr>
          <a:xfrm>
            <a:off x="1303080" y="2273494"/>
            <a:ext cx="431999" cy="43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8"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11" name="Szövegdoboz 10"/>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
        <p:nvSpPr>
          <p:cNvPr id="12" name="Freeform 23">
            <a:extLst>
              <a:ext uri="{FF2B5EF4-FFF2-40B4-BE49-F238E27FC236}">
                <a16:creationId xmlns:a16="http://schemas.microsoft.com/office/drawing/2014/main" id="{5A7F7A3C-2B3F-47CD-8A42-6FBA811F9DC9}"/>
              </a:ext>
            </a:extLst>
          </p:cNvPr>
          <p:cNvSpPr/>
          <p:nvPr/>
        </p:nvSpPr>
        <p:spPr>
          <a:xfrm>
            <a:off x="1670951" y="137073"/>
            <a:ext cx="5808723" cy="395981"/>
          </a:xfrm>
          <a:custGeom>
            <a:avLst/>
            <a:gdLst/>
            <a:ahLst/>
            <a:cxnLst/>
            <a:rect l="l" t="t" r="r" b="b"/>
            <a:pathLst>
              <a:path w="2248530" h="801720">
                <a:moveTo>
                  <a:pt x="0" y="0"/>
                </a:moveTo>
                <a:lnTo>
                  <a:pt x="2248530" y="0"/>
                </a:lnTo>
                <a:lnTo>
                  <a:pt x="2248530" y="801720"/>
                </a:lnTo>
                <a:lnTo>
                  <a:pt x="0" y="801720"/>
                </a:lnTo>
                <a:close/>
              </a:path>
            </a:pathLst>
          </a:custGeom>
          <a:solidFill>
            <a:srgbClr val="CEB390"/>
          </a:solidFill>
        </p:spPr>
        <p:txBody>
          <a:bodyPr anchor="ctr"/>
          <a:lstStyle/>
          <a:p>
            <a:pPr marL="85725">
              <a:lnSpc>
                <a:spcPts val="2200"/>
              </a:lnSpc>
            </a:pPr>
            <a:r>
              <a:rPr lang="hu-HU" sz="2000" dirty="0">
                <a:latin typeface="Open Sans" panose="020B0606030504020204" pitchFamily="34" charset="0"/>
                <a:ea typeface="Open Sans" panose="020B0606030504020204" pitchFamily="34" charset="0"/>
                <a:cs typeface="Open Sans" panose="020B0606030504020204" pitchFamily="34" charset="0"/>
              </a:rPr>
              <a:t>University </a:t>
            </a:r>
            <a:r>
              <a:rPr lang="hu-HU" sz="2000" dirty="0" err="1">
                <a:latin typeface="Open Sans" panose="020B0606030504020204" pitchFamily="34" charset="0"/>
                <a:ea typeface="Open Sans" panose="020B0606030504020204" pitchFamily="34" charset="0"/>
                <a:cs typeface="Open Sans" panose="020B0606030504020204" pitchFamily="34" charset="0"/>
              </a:rPr>
              <a:t>networks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51238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id="{D0DB6352-4724-FB4F-A04F-40EADEACA034}"/>
              </a:ext>
            </a:extLst>
          </p:cNvPr>
          <p:cNvPicPr>
            <a:picLocks noGrp="1" noChangeAspect="1"/>
          </p:cNvPicPr>
          <p:nvPr>
            <p:ph idx="1"/>
          </p:nvPr>
        </p:nvPicPr>
        <p:blipFill>
          <a:blip r:embed="rId2"/>
          <a:stretch>
            <a:fillRect/>
          </a:stretch>
        </p:blipFill>
        <p:spPr>
          <a:xfrm>
            <a:off x="0" y="0"/>
            <a:ext cx="9144000" cy="5143500"/>
          </a:xfrm>
        </p:spPr>
      </p:pic>
      <p:sp>
        <p:nvSpPr>
          <p:cNvPr id="7" name="Cím 1">
            <a:extLst>
              <a:ext uri="{FF2B5EF4-FFF2-40B4-BE49-F238E27FC236}">
                <a16:creationId xmlns:a16="http://schemas.microsoft.com/office/drawing/2014/main" id="{7526A6D4-531E-7D43-81CA-954398D2809F}"/>
              </a:ext>
            </a:extLst>
          </p:cNvPr>
          <p:cNvSpPr txBox="1">
            <a:spLocks/>
          </p:cNvSpPr>
          <p:nvPr/>
        </p:nvSpPr>
        <p:spPr>
          <a:xfrm>
            <a:off x="542924" y="1692369"/>
            <a:ext cx="6722580" cy="1026579"/>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700" spc="225"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 for your attention!</a:t>
            </a:r>
            <a:endParaRPr lang="hu-HU" sz="2700" dirty="0">
              <a:solidFill>
                <a:schemeClr val="bg1"/>
              </a:solidFill>
            </a:endParaRPr>
          </a:p>
        </p:txBody>
      </p:sp>
      <p:sp>
        <p:nvSpPr>
          <p:cNvPr id="6" name="Cím 1">
            <a:extLst>
              <a:ext uri="{FF2B5EF4-FFF2-40B4-BE49-F238E27FC236}">
                <a16:creationId xmlns:a16="http://schemas.microsoft.com/office/drawing/2014/main" id="{AA9478DD-715D-4A8A-A6BD-85A4F855DF8E}"/>
              </a:ext>
            </a:extLst>
          </p:cNvPr>
          <p:cNvSpPr txBox="1">
            <a:spLocks/>
          </p:cNvSpPr>
          <p:nvPr/>
        </p:nvSpPr>
        <p:spPr>
          <a:xfrm>
            <a:off x="542924" y="3287820"/>
            <a:ext cx="5524227" cy="80938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4000"/>
              </a:lnSpc>
            </a:pPr>
            <a:endParaRPr lang="hu-HU" sz="1050" spc="22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Csoportba foglalás 17">
            <a:extLst>
              <a:ext uri="{FF2B5EF4-FFF2-40B4-BE49-F238E27FC236}">
                <a16:creationId xmlns:a16="http://schemas.microsoft.com/office/drawing/2014/main" id="{A19F9FAA-456D-45CB-BFC8-D04FCB6057B8}"/>
              </a:ext>
            </a:extLst>
          </p:cNvPr>
          <p:cNvGrpSpPr/>
          <p:nvPr/>
        </p:nvGrpSpPr>
        <p:grpSpPr>
          <a:xfrm>
            <a:off x="654843" y="2853474"/>
            <a:ext cx="990600" cy="320043"/>
            <a:chOff x="3543299" y="3440431"/>
            <a:chExt cx="2057401" cy="320043"/>
          </a:xfrm>
        </p:grpSpPr>
        <p:sp>
          <p:nvSpPr>
            <p:cNvPr id="19" name="Freeform 7">
              <a:extLst>
                <a:ext uri="{FF2B5EF4-FFF2-40B4-BE49-F238E27FC236}">
                  <a16:creationId xmlns:a16="http://schemas.microsoft.com/office/drawing/2014/main" id="{178B9D38-BA9E-4FE8-BF51-62CA47CB6AFC}"/>
                </a:ext>
              </a:extLst>
            </p:cNvPr>
            <p:cNvSpPr/>
            <p:nvPr/>
          </p:nvSpPr>
          <p:spPr>
            <a:xfrm>
              <a:off x="3543299" y="3486152"/>
              <a:ext cx="2057401" cy="274322"/>
            </a:xfrm>
            <a:custGeom>
              <a:avLst/>
              <a:gdLst/>
              <a:ahLst/>
              <a:cxnLst/>
              <a:rect l="l" t="t" r="r" b="b"/>
              <a:pathLst>
                <a:path w="2101849" h="773289">
                  <a:moveTo>
                    <a:pt x="0" y="0"/>
                  </a:moveTo>
                  <a:lnTo>
                    <a:pt x="2101849" y="0"/>
                  </a:lnTo>
                  <a:lnTo>
                    <a:pt x="2101849" y="773289"/>
                  </a:lnTo>
                  <a:lnTo>
                    <a:pt x="0" y="773289"/>
                  </a:lnTo>
                  <a:close/>
                </a:path>
              </a:pathLst>
            </a:custGeom>
            <a:solidFill>
              <a:srgbClr val="CEB390"/>
            </a:solidFill>
          </p:spPr>
          <p:txBody>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btk.elte.hu</a:t>
              </a:r>
            </a:p>
          </p:txBody>
        </p:sp>
        <p:sp>
          <p:nvSpPr>
            <p:cNvPr id="20" name="Téglalap 19">
              <a:extLst>
                <a:ext uri="{FF2B5EF4-FFF2-40B4-BE49-F238E27FC236}">
                  <a16:creationId xmlns:a16="http://schemas.microsoft.com/office/drawing/2014/main" id="{848095B4-5245-47BB-B228-A651B40216C2}"/>
                </a:ext>
              </a:extLst>
            </p:cNvPr>
            <p:cNvSpPr/>
            <p:nvPr/>
          </p:nvSpPr>
          <p:spPr>
            <a:xfrm flipV="1">
              <a:off x="3543299" y="3440431"/>
              <a:ext cx="20574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1" name="Csoportba foglalás 20">
            <a:extLst>
              <a:ext uri="{FF2B5EF4-FFF2-40B4-BE49-F238E27FC236}">
                <a16:creationId xmlns:a16="http://schemas.microsoft.com/office/drawing/2014/main" id="{B2B778FB-F6BC-40FD-AA05-2350F68B11F9}"/>
              </a:ext>
            </a:extLst>
          </p:cNvPr>
          <p:cNvGrpSpPr/>
          <p:nvPr/>
        </p:nvGrpSpPr>
        <p:grpSpPr>
          <a:xfrm>
            <a:off x="654843" y="3262321"/>
            <a:ext cx="2057401" cy="320042"/>
            <a:chOff x="3543299" y="3440431"/>
            <a:chExt cx="2057401" cy="320042"/>
          </a:xfrm>
        </p:grpSpPr>
        <p:sp>
          <p:nvSpPr>
            <p:cNvPr id="22" name="Freeform 7"/>
            <p:cNvSpPr/>
            <p:nvPr/>
          </p:nvSpPr>
          <p:spPr>
            <a:xfrm>
              <a:off x="3543299" y="3486151"/>
              <a:ext cx="2057401" cy="274322"/>
            </a:xfrm>
            <a:custGeom>
              <a:avLst/>
              <a:gdLst/>
              <a:ahLst/>
              <a:cxnLst/>
              <a:rect l="l" t="t" r="r" b="b"/>
              <a:pathLst>
                <a:path w="2101849" h="773289">
                  <a:moveTo>
                    <a:pt x="0" y="0"/>
                  </a:moveTo>
                  <a:lnTo>
                    <a:pt x="2101849" y="0"/>
                  </a:lnTo>
                  <a:lnTo>
                    <a:pt x="2101849" y="773289"/>
                  </a:lnTo>
                  <a:lnTo>
                    <a:pt x="0" y="773289"/>
                  </a:lnTo>
                  <a:close/>
                </a:path>
              </a:pathLst>
            </a:custGeom>
            <a:solidFill>
              <a:srgbClr val="CEB390"/>
            </a:solidFill>
          </p:spPr>
          <p:txBody>
            <a:bodyPr/>
            <a:lstStyle/>
            <a:p>
              <a:pPr algn="ctr"/>
              <a:r>
                <a:rPr lang="en-US" sz="1100" dirty="0" err="1">
                  <a:latin typeface="Open Sans" panose="020B0606030504020204" pitchFamily="34" charset="0"/>
                  <a:ea typeface="Open Sans" panose="020B0606030504020204" pitchFamily="34" charset="0"/>
                  <a:cs typeface="Open Sans" panose="020B0606030504020204" pitchFamily="34" charset="0"/>
                </a:rPr>
                <a:t>facebook</a:t>
              </a:r>
              <a:r>
                <a:rPr lang="en-US" sz="1100" dirty="0">
                  <a:latin typeface="Open Sans" panose="020B0606030504020204" pitchFamily="34" charset="0"/>
                  <a:ea typeface="Open Sans" panose="020B0606030504020204" pitchFamily="34" charset="0"/>
                  <a:cs typeface="Open Sans" panose="020B0606030504020204" pitchFamily="34" charset="0"/>
                </a:rPr>
                <a:t>/</a:t>
              </a:r>
              <a:r>
                <a:rPr lang="en-US" sz="1100" dirty="0" err="1">
                  <a:latin typeface="Open Sans" panose="020B0606030504020204" pitchFamily="34" charset="0"/>
                  <a:ea typeface="Open Sans" panose="020B0606030504020204" pitchFamily="34" charset="0"/>
                  <a:cs typeface="Open Sans" panose="020B0606030504020204" pitchFamily="34" charset="0"/>
                </a:rPr>
                <a:t>eltebtkbudapest</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églalap 22">
              <a:extLst>
                <a:ext uri="{FF2B5EF4-FFF2-40B4-BE49-F238E27FC236}">
                  <a16:creationId xmlns:a16="http://schemas.microsoft.com/office/drawing/2014/main" id="{B0156415-4248-49D5-8A52-9CC4E8D11ED6}"/>
                </a:ext>
              </a:extLst>
            </p:cNvPr>
            <p:cNvSpPr/>
            <p:nvPr/>
          </p:nvSpPr>
          <p:spPr>
            <a:xfrm flipV="1">
              <a:off x="3543299" y="3440431"/>
              <a:ext cx="20574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4" name="Csoportba foglalás 23">
            <a:extLst>
              <a:ext uri="{FF2B5EF4-FFF2-40B4-BE49-F238E27FC236}">
                <a16:creationId xmlns:a16="http://schemas.microsoft.com/office/drawing/2014/main" id="{CFAC727D-D6C4-4784-B339-6E4AFF2D6D2F}"/>
              </a:ext>
            </a:extLst>
          </p:cNvPr>
          <p:cNvGrpSpPr/>
          <p:nvPr/>
        </p:nvGrpSpPr>
        <p:grpSpPr>
          <a:xfrm>
            <a:off x="654843" y="3671168"/>
            <a:ext cx="1573570" cy="333377"/>
            <a:chOff x="3543299" y="3440431"/>
            <a:chExt cx="2057401" cy="333377"/>
          </a:xfrm>
        </p:grpSpPr>
        <p:sp>
          <p:nvSpPr>
            <p:cNvPr id="25" name="Freeform 7">
              <a:extLst>
                <a:ext uri="{FF2B5EF4-FFF2-40B4-BE49-F238E27FC236}">
                  <a16:creationId xmlns:a16="http://schemas.microsoft.com/office/drawing/2014/main" id="{E926A4CE-A619-439C-8C53-5C163DAB29C5}"/>
                </a:ext>
              </a:extLst>
            </p:cNvPr>
            <p:cNvSpPr/>
            <p:nvPr/>
          </p:nvSpPr>
          <p:spPr>
            <a:xfrm>
              <a:off x="3543299" y="3486152"/>
              <a:ext cx="2057401" cy="287656"/>
            </a:xfrm>
            <a:custGeom>
              <a:avLst/>
              <a:gdLst/>
              <a:ahLst/>
              <a:cxnLst/>
              <a:rect l="l" t="t" r="r" b="b"/>
              <a:pathLst>
                <a:path w="2101849" h="773289">
                  <a:moveTo>
                    <a:pt x="0" y="0"/>
                  </a:moveTo>
                  <a:lnTo>
                    <a:pt x="2101849" y="0"/>
                  </a:lnTo>
                  <a:lnTo>
                    <a:pt x="2101849" y="773289"/>
                  </a:lnTo>
                  <a:lnTo>
                    <a:pt x="0" y="773289"/>
                  </a:lnTo>
                  <a:close/>
                </a:path>
              </a:pathLst>
            </a:custGeom>
            <a:solidFill>
              <a:srgbClr val="CEB390"/>
            </a:solidFill>
          </p:spPr>
          <p:txBody>
            <a:bodyPr/>
            <a:lstStyle/>
            <a:p>
              <a:pPr algn="ctr"/>
              <a:r>
                <a:rPr lang="en-US" sz="1100" dirty="0" err="1">
                  <a:latin typeface="Open Sans" panose="020B0606030504020204" pitchFamily="34" charset="0"/>
                  <a:ea typeface="Open Sans" panose="020B0606030504020204" pitchFamily="34" charset="0"/>
                  <a:cs typeface="Open Sans" panose="020B0606030504020204" pitchFamily="34" charset="0"/>
                </a:rPr>
                <a:t>instagram</a:t>
              </a:r>
              <a:r>
                <a:rPr lang="en-US" sz="1100" dirty="0">
                  <a:latin typeface="Open Sans" panose="020B0606030504020204" pitchFamily="34" charset="0"/>
                  <a:ea typeface="Open Sans" panose="020B0606030504020204" pitchFamily="34" charset="0"/>
                  <a:cs typeface="Open Sans" panose="020B0606030504020204" pitchFamily="34" charset="0"/>
                </a:rPr>
                <a:t>/</a:t>
              </a:r>
              <a:r>
                <a:rPr lang="en-US" sz="1100" dirty="0" err="1">
                  <a:latin typeface="Open Sans" panose="020B0606030504020204" pitchFamily="34" charset="0"/>
                  <a:ea typeface="Open Sans" panose="020B0606030504020204" pitchFamily="34" charset="0"/>
                  <a:cs typeface="Open Sans" panose="020B0606030504020204" pitchFamily="34" charset="0"/>
                </a:rPr>
                <a:t>elte_btk</a:t>
              </a:r>
              <a:endParaRPr lang="en-US" sz="1100" dirty="0">
                <a:latin typeface="Open Sans" panose="020B0606030504020204" pitchFamily="34" charset="0"/>
                <a:ea typeface="Open Sans" panose="020B0606030504020204" pitchFamily="34" charset="0"/>
                <a:cs typeface="Open Sans" panose="020B0606030504020204" pitchFamily="34" charset="0"/>
              </a:endParaRPr>
            </a:p>
            <a:p>
              <a:endParaRPr lang="hu-HU" dirty="0"/>
            </a:p>
          </p:txBody>
        </p:sp>
        <p:sp>
          <p:nvSpPr>
            <p:cNvPr id="26" name="Téglalap 25">
              <a:extLst>
                <a:ext uri="{FF2B5EF4-FFF2-40B4-BE49-F238E27FC236}">
                  <a16:creationId xmlns:a16="http://schemas.microsoft.com/office/drawing/2014/main" id="{D0199378-AAB3-4287-8285-C5726B2D7FFE}"/>
                </a:ext>
              </a:extLst>
            </p:cNvPr>
            <p:cNvSpPr/>
            <p:nvPr/>
          </p:nvSpPr>
          <p:spPr>
            <a:xfrm flipV="1">
              <a:off x="3543299" y="3440431"/>
              <a:ext cx="20574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41340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999"/>
                                          </p:stCondLst>
                                        </p:cTn>
                                        <p:tgtEl>
                                          <p:spTgt spid="18"/>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1000"/>
                                  </p:stCondLst>
                                  <p:childTnLst>
                                    <p:set>
                                      <p:cBhvr>
                                        <p:cTn id="9" dur="1" fill="hold">
                                          <p:stCondLst>
                                            <p:cond delay="999"/>
                                          </p:stCondLst>
                                        </p:cTn>
                                        <p:tgtEl>
                                          <p:spTgt spid="21"/>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1000"/>
                                  </p:stCondLst>
                                  <p:childTnLst>
                                    <p:set>
                                      <p:cBhvr>
                                        <p:cTn id="12" dur="1" fill="hold">
                                          <p:stCondLst>
                                            <p:cond delay="9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 name="TextBox 13"/>
          <p:cNvSpPr txBox="1"/>
          <p:nvPr/>
        </p:nvSpPr>
        <p:spPr>
          <a:xfrm>
            <a:off x="406775" y="3110940"/>
            <a:ext cx="1765097" cy="553998"/>
          </a:xfrm>
          <a:prstGeom prst="rect">
            <a:avLst/>
          </a:prstGeom>
        </p:spPr>
        <p:txBody>
          <a:bodyPr wrap="square" lIns="0" tIns="0" rIns="0" bIns="0" rtlCol="0" anchor="t">
            <a:spAutoFit/>
          </a:bodyPr>
          <a:lstStyle/>
          <a:p>
            <a:pPr algn="ctr"/>
            <a:r>
              <a:rPr lang="en-US"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Péter</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en-US"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Pázmány</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founds</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Faculty</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of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Humanities</a:t>
            </a:r>
            <a:endParaRPr lang="en-US"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4"/>
          <p:cNvSpPr txBox="1"/>
          <p:nvPr/>
        </p:nvSpPr>
        <p:spPr>
          <a:xfrm>
            <a:off x="2691938" y="1733550"/>
            <a:ext cx="1417251" cy="923330"/>
          </a:xfrm>
          <a:prstGeom prst="rect">
            <a:avLst/>
          </a:prstGeom>
        </p:spPr>
        <p:txBody>
          <a:bodyPr lIns="0" tIns="0" rIns="0" bIns="0" rtlCol="0" anchor="t">
            <a:spAutoFit/>
          </a:bodyPr>
          <a:lstStyle/>
          <a:p>
            <a:pPr algn="ctr">
              <a:spcBef>
                <a:spcPct val="0"/>
              </a:spcBef>
            </a:pP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Hungarian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language</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is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permitted</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as</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language</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of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instruction</a:t>
            </a:r>
            <a:endParaRPr lang="en-US"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5"/>
          <p:cNvSpPr txBox="1"/>
          <p:nvPr/>
        </p:nvSpPr>
        <p:spPr>
          <a:xfrm>
            <a:off x="587755" y="2121457"/>
            <a:ext cx="1403138" cy="479940"/>
          </a:xfrm>
          <a:prstGeom prst="rect">
            <a:avLst/>
          </a:prstGeom>
        </p:spPr>
        <p:txBody>
          <a:bodyPr wrap="square" lIns="0" tIns="0" rIns="0" bIns="0" rtlCol="0" anchor="t">
            <a:spAutoFit/>
          </a:bodyPr>
          <a:lstStyle/>
          <a:p>
            <a:pPr algn="ctr">
              <a:lnSpc>
                <a:spcPts val="3050"/>
              </a:lnSpc>
            </a:pPr>
            <a:r>
              <a:rPr lang="en-US" sz="5750" b="1" dirty="0">
                <a:solidFill>
                  <a:schemeClr val="bg1"/>
                </a:solidFill>
                <a:latin typeface="Goldenbook" panose="02070502060405060302" pitchFamily="18" charset="-18"/>
              </a:rPr>
              <a:t>1635</a:t>
            </a:r>
          </a:p>
        </p:txBody>
      </p:sp>
      <p:sp>
        <p:nvSpPr>
          <p:cNvPr id="16" name="TextBox 16"/>
          <p:cNvSpPr txBox="1"/>
          <p:nvPr/>
        </p:nvSpPr>
        <p:spPr>
          <a:xfrm>
            <a:off x="2630177" y="3345425"/>
            <a:ext cx="1618245" cy="479940"/>
          </a:xfrm>
          <a:prstGeom prst="rect">
            <a:avLst/>
          </a:prstGeom>
        </p:spPr>
        <p:txBody>
          <a:bodyPr wrap="square" lIns="0" tIns="0" rIns="0" bIns="0" rtlCol="0" anchor="t">
            <a:spAutoFit/>
          </a:bodyPr>
          <a:lstStyle/>
          <a:p>
            <a:pPr algn="ctr">
              <a:lnSpc>
                <a:spcPts val="3050"/>
              </a:lnSpc>
              <a:spcBef>
                <a:spcPct val="0"/>
              </a:spcBef>
            </a:pPr>
            <a:r>
              <a:rPr lang="en-US" sz="5750" b="1" dirty="0">
                <a:solidFill>
                  <a:schemeClr val="bg1"/>
                </a:solidFill>
                <a:latin typeface="Goldenbook" panose="02070502060405060302" pitchFamily="18" charset="-18"/>
              </a:rPr>
              <a:t>1860</a:t>
            </a:r>
          </a:p>
        </p:txBody>
      </p:sp>
      <p:sp>
        <p:nvSpPr>
          <p:cNvPr id="17" name="TextBox 17"/>
          <p:cNvSpPr txBox="1"/>
          <p:nvPr/>
        </p:nvSpPr>
        <p:spPr>
          <a:xfrm>
            <a:off x="4770502" y="3112027"/>
            <a:ext cx="1410573" cy="553998"/>
          </a:xfrm>
          <a:prstGeom prst="rect">
            <a:avLst/>
          </a:prstGeom>
        </p:spPr>
        <p:txBody>
          <a:bodyPr lIns="0" tIns="0" rIns="0" bIns="0" rtlCol="0" anchor="t">
            <a:spAutoFit/>
          </a:bodyPr>
          <a:lstStyle/>
          <a:p>
            <a:pPr algn="ctr">
              <a:spcBef>
                <a:spcPct val="0"/>
              </a:spcBef>
            </a:pP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Faculty</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moves</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to</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the Trefort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garden</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campus</a:t>
            </a:r>
            <a:endParaRPr lang="en-US"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8"/>
          <p:cNvSpPr txBox="1"/>
          <p:nvPr/>
        </p:nvSpPr>
        <p:spPr>
          <a:xfrm>
            <a:off x="4763824" y="2130189"/>
            <a:ext cx="1417251" cy="479940"/>
          </a:xfrm>
          <a:prstGeom prst="rect">
            <a:avLst/>
          </a:prstGeom>
        </p:spPr>
        <p:txBody>
          <a:bodyPr wrap="square" lIns="0" tIns="0" rIns="0" bIns="0" rtlCol="0" anchor="t">
            <a:spAutoFit/>
          </a:bodyPr>
          <a:lstStyle/>
          <a:p>
            <a:pPr algn="ctr">
              <a:lnSpc>
                <a:spcPts val="3050"/>
              </a:lnSpc>
              <a:spcBef>
                <a:spcPct val="0"/>
              </a:spcBef>
            </a:pPr>
            <a:r>
              <a:rPr lang="en-US" sz="5750" b="1" dirty="0">
                <a:solidFill>
                  <a:schemeClr val="bg1"/>
                </a:solidFill>
                <a:latin typeface="Goldenbook" panose="02070502060405060302" pitchFamily="18" charset="-18"/>
              </a:rPr>
              <a:t>1911</a:t>
            </a:r>
          </a:p>
        </p:txBody>
      </p:sp>
      <p:sp>
        <p:nvSpPr>
          <p:cNvPr id="19" name="TextBox 19"/>
          <p:cNvSpPr txBox="1"/>
          <p:nvPr/>
        </p:nvSpPr>
        <p:spPr>
          <a:xfrm>
            <a:off x="6726949" y="1733818"/>
            <a:ext cx="1567194" cy="738664"/>
          </a:xfrm>
          <a:prstGeom prst="rect">
            <a:avLst/>
          </a:prstGeom>
        </p:spPr>
        <p:txBody>
          <a:bodyPr wrap="square" lIns="0" tIns="0" rIns="0" bIns="0" rtlCol="0" anchor="t">
            <a:spAutoFit/>
          </a:bodyPr>
          <a:lstStyle/>
          <a:p>
            <a:pPr algn="ctr">
              <a:spcBef>
                <a:spcPct val="0"/>
              </a:spcBef>
            </a:pP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university</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starts</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using</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name</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of the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famous</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a:t>
            </a:r>
            <a:r>
              <a:rPr lang="hu-HU" sz="1200" b="1" i="1" dirty="0" err="1">
                <a:solidFill>
                  <a:srgbClr val="FEF9DD"/>
                </a:solidFill>
                <a:latin typeface="Open Sans" panose="020B0606030504020204" pitchFamily="34" charset="0"/>
                <a:ea typeface="Open Sans" panose="020B0606030504020204" pitchFamily="34" charset="0"/>
                <a:cs typeface="Open Sans" panose="020B0606030504020204" pitchFamily="34" charset="0"/>
              </a:rPr>
              <a:t>scientist</a:t>
            </a:r>
            <a:r>
              <a:rPr lang="hu-HU"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rPr>
              <a:t>, Loránd Eötvös</a:t>
            </a:r>
            <a:endParaRPr lang="en-US" sz="1200" b="1" i="1" dirty="0">
              <a:solidFill>
                <a:srgbClr val="FEF9D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20"/>
          <p:cNvSpPr txBox="1"/>
          <p:nvPr/>
        </p:nvSpPr>
        <p:spPr>
          <a:xfrm>
            <a:off x="6711891" y="3345425"/>
            <a:ext cx="1627056" cy="479940"/>
          </a:xfrm>
          <a:prstGeom prst="rect">
            <a:avLst/>
          </a:prstGeom>
        </p:spPr>
        <p:txBody>
          <a:bodyPr wrap="square" lIns="0" tIns="0" rIns="0" bIns="0" rtlCol="0" anchor="t">
            <a:spAutoFit/>
          </a:bodyPr>
          <a:lstStyle/>
          <a:p>
            <a:pPr algn="ctr">
              <a:lnSpc>
                <a:spcPts val="3050"/>
              </a:lnSpc>
              <a:spcBef>
                <a:spcPct val="0"/>
              </a:spcBef>
            </a:pPr>
            <a:r>
              <a:rPr lang="en-US" sz="5750" b="1" dirty="0">
                <a:solidFill>
                  <a:schemeClr val="bg1"/>
                </a:solidFill>
                <a:latin typeface="Goldenbook" panose="02070502060405060302" pitchFamily="18" charset="-18"/>
              </a:rPr>
              <a:t>1950</a:t>
            </a:r>
          </a:p>
        </p:txBody>
      </p:sp>
      <p:grpSp>
        <p:nvGrpSpPr>
          <p:cNvPr id="5" name="Csoportba foglalás 4">
            <a:extLst>
              <a:ext uri="{FF2B5EF4-FFF2-40B4-BE49-F238E27FC236}">
                <a16:creationId xmlns:a16="http://schemas.microsoft.com/office/drawing/2014/main" id="{EC8B26D3-4643-4A7A-B529-8407CFABC94D}"/>
              </a:ext>
            </a:extLst>
          </p:cNvPr>
          <p:cNvGrpSpPr/>
          <p:nvPr/>
        </p:nvGrpSpPr>
        <p:grpSpPr>
          <a:xfrm>
            <a:off x="1110806" y="2659374"/>
            <a:ext cx="8033194" cy="316956"/>
            <a:chOff x="1110806" y="2659374"/>
            <a:chExt cx="8033194" cy="316956"/>
          </a:xfrm>
        </p:grpSpPr>
        <p:sp>
          <p:nvSpPr>
            <p:cNvPr id="21" name="Téglalap 20">
              <a:extLst>
                <a:ext uri="{FF2B5EF4-FFF2-40B4-BE49-F238E27FC236}">
                  <a16:creationId xmlns:a16="http://schemas.microsoft.com/office/drawing/2014/main" id="{7598FAF1-AFC4-4065-9F4D-C7CA35F9D417}"/>
                </a:ext>
              </a:extLst>
            </p:cNvPr>
            <p:cNvSpPr/>
            <p:nvPr/>
          </p:nvSpPr>
          <p:spPr>
            <a:xfrm>
              <a:off x="1267975" y="2786153"/>
              <a:ext cx="7876025" cy="83018"/>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Freeform 8">
              <a:extLst>
                <a:ext uri="{FF2B5EF4-FFF2-40B4-BE49-F238E27FC236}">
                  <a16:creationId xmlns:a16="http://schemas.microsoft.com/office/drawing/2014/main" id="{266736BF-57DF-4B6E-8F35-48BDB5D9F56A}"/>
                </a:ext>
              </a:extLst>
            </p:cNvPr>
            <p:cNvSpPr/>
            <p:nvPr/>
          </p:nvSpPr>
          <p:spPr>
            <a:xfrm>
              <a:off x="3239940" y="2664045"/>
              <a:ext cx="321249" cy="306620"/>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CEB390"/>
            </a:solidFill>
          </p:spPr>
          <p:txBody>
            <a:bodyPr/>
            <a:lstStyle/>
            <a:p>
              <a:endParaRPr lang="hu-HU"/>
            </a:p>
          </p:txBody>
        </p:sp>
        <p:sp>
          <p:nvSpPr>
            <p:cNvPr id="28" name="Freeform 10">
              <a:extLst>
                <a:ext uri="{FF2B5EF4-FFF2-40B4-BE49-F238E27FC236}">
                  <a16:creationId xmlns:a16="http://schemas.microsoft.com/office/drawing/2014/main" id="{7CB5357D-7E92-451B-A1AE-711E0B33BD91}"/>
                </a:ext>
              </a:extLst>
            </p:cNvPr>
            <p:cNvSpPr/>
            <p:nvPr/>
          </p:nvSpPr>
          <p:spPr>
            <a:xfrm>
              <a:off x="5311825" y="2669710"/>
              <a:ext cx="321249" cy="306620"/>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CEB390"/>
            </a:solidFill>
          </p:spPr>
          <p:txBody>
            <a:bodyPr/>
            <a:lstStyle/>
            <a:p>
              <a:endParaRPr lang="hu-HU"/>
            </a:p>
          </p:txBody>
        </p:sp>
        <p:sp>
          <p:nvSpPr>
            <p:cNvPr id="29" name="Freeform 12">
              <a:extLst>
                <a:ext uri="{FF2B5EF4-FFF2-40B4-BE49-F238E27FC236}">
                  <a16:creationId xmlns:a16="http://schemas.microsoft.com/office/drawing/2014/main" id="{EEF7B9ED-9DB0-4A5A-BFFB-B71975DBA7D0}"/>
                </a:ext>
              </a:extLst>
            </p:cNvPr>
            <p:cNvSpPr/>
            <p:nvPr/>
          </p:nvSpPr>
          <p:spPr>
            <a:xfrm>
              <a:off x="7364795" y="2659619"/>
              <a:ext cx="321249" cy="306620"/>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CEB390"/>
            </a:solidFill>
          </p:spPr>
          <p:txBody>
            <a:bodyPr/>
            <a:lstStyle/>
            <a:p>
              <a:endParaRPr lang="hu-HU"/>
            </a:p>
          </p:txBody>
        </p:sp>
        <p:sp>
          <p:nvSpPr>
            <p:cNvPr id="30" name="Freeform 5">
              <a:extLst>
                <a:ext uri="{FF2B5EF4-FFF2-40B4-BE49-F238E27FC236}">
                  <a16:creationId xmlns:a16="http://schemas.microsoft.com/office/drawing/2014/main" id="{5B5CE7F1-AAFC-4BBA-9822-9EE6EC6667F7}"/>
                </a:ext>
              </a:extLst>
            </p:cNvPr>
            <p:cNvSpPr/>
            <p:nvPr/>
          </p:nvSpPr>
          <p:spPr>
            <a:xfrm>
              <a:off x="1110806" y="2659374"/>
              <a:ext cx="321249" cy="306620"/>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CEB390"/>
            </a:solidFill>
          </p:spPr>
          <p:txBody>
            <a:bodyPr/>
            <a:lstStyle/>
            <a:p>
              <a:endParaRPr lang="hu-HU"/>
            </a:p>
          </p:txBody>
        </p:sp>
      </p:grpSp>
      <p:sp>
        <p:nvSpPr>
          <p:cNvPr id="31" name="Ellipszis 30">
            <a:extLst>
              <a:ext uri="{FF2B5EF4-FFF2-40B4-BE49-F238E27FC236}">
                <a16:creationId xmlns:a16="http://schemas.microsoft.com/office/drawing/2014/main" id="{06C4409A-C096-48F8-B53C-35CA3343506B}"/>
              </a:ext>
            </a:extLst>
          </p:cNvPr>
          <p:cNvSpPr/>
          <p:nvPr/>
        </p:nvSpPr>
        <p:spPr>
          <a:xfrm>
            <a:off x="1195230" y="2736484"/>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 name="Ellipszis 31">
            <a:extLst>
              <a:ext uri="{FF2B5EF4-FFF2-40B4-BE49-F238E27FC236}">
                <a16:creationId xmlns:a16="http://schemas.microsoft.com/office/drawing/2014/main" id="{BCBD7311-D7C6-48BB-954A-B47BA1BCCD26}"/>
              </a:ext>
            </a:extLst>
          </p:cNvPr>
          <p:cNvSpPr/>
          <p:nvPr/>
        </p:nvSpPr>
        <p:spPr>
          <a:xfrm>
            <a:off x="3327970" y="2750184"/>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 name="Ellipszis 32">
            <a:extLst>
              <a:ext uri="{FF2B5EF4-FFF2-40B4-BE49-F238E27FC236}">
                <a16:creationId xmlns:a16="http://schemas.microsoft.com/office/drawing/2014/main" id="{5F3F72E6-DE3A-4F9B-96FB-072B4B02236F}"/>
              </a:ext>
            </a:extLst>
          </p:cNvPr>
          <p:cNvSpPr/>
          <p:nvPr/>
        </p:nvSpPr>
        <p:spPr>
          <a:xfrm>
            <a:off x="5396249" y="27517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 name="Ellipszis 33">
            <a:extLst>
              <a:ext uri="{FF2B5EF4-FFF2-40B4-BE49-F238E27FC236}">
                <a16:creationId xmlns:a16="http://schemas.microsoft.com/office/drawing/2014/main" id="{66B69B00-AD84-4D8D-AF79-D25F19D680DE}"/>
              </a:ext>
            </a:extLst>
          </p:cNvPr>
          <p:cNvSpPr/>
          <p:nvPr/>
        </p:nvSpPr>
        <p:spPr>
          <a:xfrm>
            <a:off x="7445612" y="274310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 name="Téglalap 36">
            <a:extLst>
              <a:ext uri="{FF2B5EF4-FFF2-40B4-BE49-F238E27FC236}">
                <a16:creationId xmlns:a16="http://schemas.microsoft.com/office/drawing/2014/main" id="{C0236911-8BAF-4A22-8899-EF0A5E1C8CF6}"/>
              </a:ext>
            </a:extLst>
          </p:cNvPr>
          <p:cNvSpPr/>
          <p:nvPr/>
        </p:nvSpPr>
        <p:spPr>
          <a:xfrm>
            <a:off x="119063" y="35721"/>
            <a:ext cx="8796337" cy="1274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88"/>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biggest</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faculty</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of Hungary </a:t>
            </a:r>
          </a:p>
          <a:p>
            <a:pPr marL="26988"/>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most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significant</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intellectual</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public</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and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scientific</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instution</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since</a:t>
            </a:r>
            <a:r>
              <a:rPr lang="hu-HU"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1635</a:t>
            </a:r>
            <a:endParaRPr lang="hu-HU" sz="1800" dirty="0">
              <a:solidFill>
                <a:schemeClr val="bg1"/>
              </a:solidFill>
            </a:endParaRPr>
          </a:p>
        </p:txBody>
      </p:sp>
      <p:sp>
        <p:nvSpPr>
          <p:cNvPr id="24" name="Téglalap 23">
            <a:extLst>
              <a:ext uri="{FF2B5EF4-FFF2-40B4-BE49-F238E27FC236}">
                <a16:creationId xmlns:a16="http://schemas.microsoft.com/office/drawing/2014/main" id="{7ECF12DD-7EB5-4BC4-ABFB-2D4E5F5F2213}"/>
              </a:ext>
            </a:extLst>
          </p:cNvPr>
          <p:cNvSpPr/>
          <p:nvPr/>
        </p:nvSpPr>
        <p:spPr>
          <a:xfrm>
            <a:off x="0" y="0"/>
            <a:ext cx="119063" cy="819150"/>
          </a:xfrm>
          <a:prstGeom prst="rect">
            <a:avLst/>
          </a:prstGeom>
          <a:solidFill>
            <a:srgbClr val="9A3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5"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36" name="Szövegdoboz 35"/>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1351822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églalap 5">
            <a:extLst>
              <a:ext uri="{FF2B5EF4-FFF2-40B4-BE49-F238E27FC236}">
                <a16:creationId xmlns:a16="http://schemas.microsoft.com/office/drawing/2014/main" id="{814EACAA-5663-4ECE-8DF4-8FA1795A6187}"/>
              </a:ext>
            </a:extLst>
          </p:cNvPr>
          <p:cNvSpPr/>
          <p:nvPr/>
        </p:nvSpPr>
        <p:spPr>
          <a:xfrm>
            <a:off x="2895600" y="44958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48</a:t>
            </a:r>
          </a:p>
        </p:txBody>
      </p:sp>
      <p:sp>
        <p:nvSpPr>
          <p:cNvPr id="34" name="Téglalap 33">
            <a:extLst>
              <a:ext uri="{FF2B5EF4-FFF2-40B4-BE49-F238E27FC236}">
                <a16:creationId xmlns:a16="http://schemas.microsoft.com/office/drawing/2014/main" id="{C443931A-CD0D-4069-9640-A09D5B37F2A2}"/>
              </a:ext>
            </a:extLst>
          </p:cNvPr>
          <p:cNvSpPr/>
          <p:nvPr/>
        </p:nvSpPr>
        <p:spPr>
          <a:xfrm>
            <a:off x="3449759" y="449580"/>
            <a:ext cx="2570042" cy="4572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a:solidFill>
                  <a:schemeClr val="tx1"/>
                </a:solidFill>
                <a:latin typeface="+mj-lt"/>
              </a:rPr>
              <a:t>BA programmes</a:t>
            </a:r>
          </a:p>
        </p:txBody>
      </p:sp>
      <p:sp>
        <p:nvSpPr>
          <p:cNvPr id="35" name="Téglalap 34">
            <a:extLst>
              <a:ext uri="{FF2B5EF4-FFF2-40B4-BE49-F238E27FC236}">
                <a16:creationId xmlns:a16="http://schemas.microsoft.com/office/drawing/2014/main" id="{913EF47F-6C86-4BFE-99A4-78700B871BBA}"/>
              </a:ext>
            </a:extLst>
          </p:cNvPr>
          <p:cNvSpPr/>
          <p:nvPr/>
        </p:nvSpPr>
        <p:spPr>
          <a:xfrm>
            <a:off x="2899613" y="1848869"/>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64</a:t>
            </a:r>
          </a:p>
        </p:txBody>
      </p:sp>
      <p:sp>
        <p:nvSpPr>
          <p:cNvPr id="36" name="Téglalap 35">
            <a:extLst>
              <a:ext uri="{FF2B5EF4-FFF2-40B4-BE49-F238E27FC236}">
                <a16:creationId xmlns:a16="http://schemas.microsoft.com/office/drawing/2014/main" id="{220C281E-7123-4FDC-B82A-E8755B1A4EB4}"/>
              </a:ext>
            </a:extLst>
          </p:cNvPr>
          <p:cNvSpPr/>
          <p:nvPr/>
        </p:nvSpPr>
        <p:spPr>
          <a:xfrm>
            <a:off x="3466471" y="1852833"/>
            <a:ext cx="2553329" cy="4572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a:solidFill>
                  <a:schemeClr val="tx1"/>
                </a:solidFill>
                <a:latin typeface="+mj-lt"/>
              </a:rPr>
              <a:t>MA programmes</a:t>
            </a:r>
          </a:p>
        </p:txBody>
      </p:sp>
      <p:sp>
        <p:nvSpPr>
          <p:cNvPr id="37" name="Téglalap 36">
            <a:extLst>
              <a:ext uri="{FF2B5EF4-FFF2-40B4-BE49-F238E27FC236}">
                <a16:creationId xmlns:a16="http://schemas.microsoft.com/office/drawing/2014/main" id="{01EA6DDB-526A-4B1F-BFD9-D5ED864DEDED}"/>
              </a:ext>
            </a:extLst>
          </p:cNvPr>
          <p:cNvSpPr/>
          <p:nvPr/>
        </p:nvSpPr>
        <p:spPr>
          <a:xfrm>
            <a:off x="2895600" y="2460451"/>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p:txBody>
      </p:sp>
      <p:sp>
        <p:nvSpPr>
          <p:cNvPr id="38" name="Téglalap 37">
            <a:extLst>
              <a:ext uri="{FF2B5EF4-FFF2-40B4-BE49-F238E27FC236}">
                <a16:creationId xmlns:a16="http://schemas.microsoft.com/office/drawing/2014/main" id="{839DC34B-E418-4B8D-A0B0-27780E43C2EF}"/>
              </a:ext>
            </a:extLst>
          </p:cNvPr>
          <p:cNvSpPr/>
          <p:nvPr/>
        </p:nvSpPr>
        <p:spPr>
          <a:xfrm>
            <a:off x="3466471" y="2462433"/>
            <a:ext cx="2553329" cy="4572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err="1">
                <a:solidFill>
                  <a:schemeClr val="tx1"/>
                </a:solidFill>
                <a:latin typeface="+mj-lt"/>
              </a:rPr>
              <a:t>Teacher</a:t>
            </a:r>
            <a:r>
              <a:rPr lang="hu-HU" sz="2000" dirty="0">
                <a:solidFill>
                  <a:schemeClr val="tx1"/>
                </a:solidFill>
                <a:latin typeface="+mj-lt"/>
              </a:rPr>
              <a:t> </a:t>
            </a:r>
            <a:r>
              <a:rPr lang="hu-HU" sz="2000" dirty="0" err="1">
                <a:solidFill>
                  <a:schemeClr val="tx1"/>
                </a:solidFill>
                <a:latin typeface="+mj-lt"/>
              </a:rPr>
              <a:t>training</a:t>
            </a:r>
            <a:endParaRPr lang="hu-HU" sz="2000" dirty="0">
              <a:solidFill>
                <a:schemeClr val="tx1"/>
              </a:solidFill>
              <a:latin typeface="+mj-lt"/>
            </a:endParaRPr>
          </a:p>
        </p:txBody>
      </p:sp>
      <p:sp>
        <p:nvSpPr>
          <p:cNvPr id="39" name="Téglalap 38">
            <a:extLst>
              <a:ext uri="{FF2B5EF4-FFF2-40B4-BE49-F238E27FC236}">
                <a16:creationId xmlns:a16="http://schemas.microsoft.com/office/drawing/2014/main" id="{F1F70F47-3154-4006-A3DF-A4517039AF38}"/>
              </a:ext>
            </a:extLst>
          </p:cNvPr>
          <p:cNvSpPr/>
          <p:nvPr/>
        </p:nvSpPr>
        <p:spPr>
          <a:xfrm>
            <a:off x="2895600" y="3072033"/>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40" name="Téglalap 39">
            <a:extLst>
              <a:ext uri="{FF2B5EF4-FFF2-40B4-BE49-F238E27FC236}">
                <a16:creationId xmlns:a16="http://schemas.microsoft.com/office/drawing/2014/main" id="{08102127-848F-4D88-9B82-4FD1234E83AF}"/>
              </a:ext>
            </a:extLst>
          </p:cNvPr>
          <p:cNvSpPr/>
          <p:nvPr/>
        </p:nvSpPr>
        <p:spPr>
          <a:xfrm>
            <a:off x="3466471" y="3072033"/>
            <a:ext cx="2553329" cy="4572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a:solidFill>
                  <a:schemeClr val="tx1"/>
                </a:solidFill>
                <a:latin typeface="+mj-lt"/>
              </a:rPr>
              <a:t>Language and </a:t>
            </a:r>
            <a:r>
              <a:rPr lang="hu-HU" sz="2000" dirty="0" err="1">
                <a:solidFill>
                  <a:schemeClr val="tx1"/>
                </a:solidFill>
                <a:latin typeface="+mj-lt"/>
              </a:rPr>
              <a:t>culture</a:t>
            </a:r>
            <a:endParaRPr lang="hu-HU" sz="2000" dirty="0">
              <a:solidFill>
                <a:schemeClr val="tx1"/>
              </a:solidFill>
              <a:latin typeface="+mj-lt"/>
            </a:endParaRPr>
          </a:p>
        </p:txBody>
      </p:sp>
      <p:sp>
        <p:nvSpPr>
          <p:cNvPr id="41" name="Téglalap 40">
            <a:extLst>
              <a:ext uri="{FF2B5EF4-FFF2-40B4-BE49-F238E27FC236}">
                <a16:creationId xmlns:a16="http://schemas.microsoft.com/office/drawing/2014/main" id="{217D4257-E41B-4C64-859E-D206FBBA5B4A}"/>
              </a:ext>
            </a:extLst>
          </p:cNvPr>
          <p:cNvSpPr/>
          <p:nvPr/>
        </p:nvSpPr>
        <p:spPr>
          <a:xfrm>
            <a:off x="2895600" y="3683615"/>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42" name="Téglalap 41">
            <a:extLst>
              <a:ext uri="{FF2B5EF4-FFF2-40B4-BE49-F238E27FC236}">
                <a16:creationId xmlns:a16="http://schemas.microsoft.com/office/drawing/2014/main" id="{D5F219BA-F0BF-45DF-A5F1-39FB6E4E23BE}"/>
              </a:ext>
            </a:extLst>
          </p:cNvPr>
          <p:cNvSpPr/>
          <p:nvPr/>
        </p:nvSpPr>
        <p:spPr>
          <a:xfrm>
            <a:off x="3466471" y="3687388"/>
            <a:ext cx="2553329" cy="4572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000" dirty="0">
                <a:solidFill>
                  <a:schemeClr val="tx1"/>
                </a:solidFill>
                <a:latin typeface="+mj-lt"/>
              </a:rPr>
              <a:t>PhD </a:t>
            </a:r>
            <a:r>
              <a:rPr lang="hu-HU" sz="2000" dirty="0" err="1">
                <a:solidFill>
                  <a:schemeClr val="tx1"/>
                </a:solidFill>
                <a:latin typeface="+mj-lt"/>
              </a:rPr>
              <a:t>programme</a:t>
            </a:r>
            <a:endParaRPr lang="hu-HU" sz="2000" dirty="0">
              <a:solidFill>
                <a:schemeClr val="tx1"/>
              </a:solidFill>
              <a:latin typeface="+mj-lt"/>
            </a:endParaRPr>
          </a:p>
        </p:txBody>
      </p:sp>
      <p:sp>
        <p:nvSpPr>
          <p:cNvPr id="43" name="Téglalap 42">
            <a:extLst>
              <a:ext uri="{FF2B5EF4-FFF2-40B4-BE49-F238E27FC236}">
                <a16:creationId xmlns:a16="http://schemas.microsoft.com/office/drawing/2014/main" id="{24EF4CAB-1212-4F5E-9005-7761EDAFB4C1}"/>
              </a:ext>
            </a:extLst>
          </p:cNvPr>
          <p:cNvSpPr>
            <a:spLocks noChangeAspect="1"/>
          </p:cNvSpPr>
          <p:nvPr/>
        </p:nvSpPr>
        <p:spPr>
          <a:xfrm>
            <a:off x="3028800" y="1003456"/>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hu-HU"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p:txBody>
      </p:sp>
      <p:sp>
        <p:nvSpPr>
          <p:cNvPr id="44" name="Téglalap 43">
            <a:extLst>
              <a:ext uri="{FF2B5EF4-FFF2-40B4-BE49-F238E27FC236}">
                <a16:creationId xmlns:a16="http://schemas.microsoft.com/office/drawing/2014/main" id="{7ACFFE7B-3632-487C-9FDD-39FB9E8F2851}"/>
              </a:ext>
            </a:extLst>
          </p:cNvPr>
          <p:cNvSpPr/>
          <p:nvPr/>
        </p:nvSpPr>
        <p:spPr>
          <a:xfrm>
            <a:off x="3449759" y="1003456"/>
            <a:ext cx="1579442" cy="324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dirty="0">
                <a:solidFill>
                  <a:schemeClr val="tx1"/>
                </a:solidFill>
                <a:latin typeface="+mj-lt"/>
              </a:rPr>
              <a:t>BA </a:t>
            </a:r>
            <a:r>
              <a:rPr lang="hu-HU" sz="1400" dirty="0" err="1">
                <a:solidFill>
                  <a:schemeClr val="tx1"/>
                </a:solidFill>
                <a:latin typeface="+mj-lt"/>
              </a:rPr>
              <a:t>specialization</a:t>
            </a:r>
            <a:endParaRPr lang="hu-HU" sz="1400" dirty="0">
              <a:solidFill>
                <a:schemeClr val="tx1"/>
              </a:solidFill>
              <a:latin typeface="+mj-lt"/>
            </a:endParaRPr>
          </a:p>
        </p:txBody>
      </p:sp>
      <p:sp>
        <p:nvSpPr>
          <p:cNvPr id="45" name="Téglalap 44">
            <a:extLst>
              <a:ext uri="{FF2B5EF4-FFF2-40B4-BE49-F238E27FC236}">
                <a16:creationId xmlns:a16="http://schemas.microsoft.com/office/drawing/2014/main" id="{49D978C7-B687-4496-9E4A-600EA3C3BAAB}"/>
              </a:ext>
            </a:extLst>
          </p:cNvPr>
          <p:cNvSpPr/>
          <p:nvPr/>
        </p:nvSpPr>
        <p:spPr>
          <a:xfrm>
            <a:off x="3028800" y="1424132"/>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hu-HU"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69</a:t>
            </a:r>
          </a:p>
        </p:txBody>
      </p:sp>
      <p:sp>
        <p:nvSpPr>
          <p:cNvPr id="46" name="Téglalap 45">
            <a:extLst>
              <a:ext uri="{FF2B5EF4-FFF2-40B4-BE49-F238E27FC236}">
                <a16:creationId xmlns:a16="http://schemas.microsoft.com/office/drawing/2014/main" id="{79721CEA-2764-4D68-A006-358040ED0497}"/>
              </a:ext>
            </a:extLst>
          </p:cNvPr>
          <p:cNvSpPr/>
          <p:nvPr/>
        </p:nvSpPr>
        <p:spPr>
          <a:xfrm>
            <a:off x="3466471" y="1432157"/>
            <a:ext cx="1562729" cy="324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dirty="0" err="1">
                <a:solidFill>
                  <a:schemeClr val="tx1"/>
                </a:solidFill>
                <a:latin typeface="+mj-lt"/>
              </a:rPr>
              <a:t>minors</a:t>
            </a:r>
            <a:endParaRPr lang="hu-HU" sz="1400" dirty="0">
              <a:solidFill>
                <a:schemeClr val="tx1"/>
              </a:solidFill>
              <a:latin typeface="+mj-lt"/>
            </a:endParaRPr>
          </a:p>
        </p:txBody>
      </p:sp>
      <p:pic>
        <p:nvPicPr>
          <p:cNvPr id="18" name="Tartalom helye 8">
            <a:extLst>
              <a:ext uri="{FF2B5EF4-FFF2-40B4-BE49-F238E27FC236}">
                <a16:creationId xmlns:a16="http://schemas.microsoft.com/office/drawing/2014/main" id="{929F2B88-F278-8545-86B8-65565B2268A8}"/>
              </a:ext>
            </a:extLst>
          </p:cNvPr>
          <p:cNvPicPr>
            <a:picLocks noChangeAspect="1"/>
          </p:cNvPicPr>
          <p:nvPr/>
        </p:nvPicPr>
        <p:blipFill>
          <a:blip r:embed="rId4"/>
          <a:stretch>
            <a:fillRect/>
          </a:stretch>
        </p:blipFill>
        <p:spPr>
          <a:xfrm>
            <a:off x="1693" y="4514850"/>
            <a:ext cx="9144000" cy="628650"/>
          </a:xfrm>
          <a:prstGeom prst="rect">
            <a:avLst/>
          </a:prstGeom>
        </p:spPr>
      </p:pic>
      <p:sp>
        <p:nvSpPr>
          <p:cNvPr id="2" name="Szövegdoboz 1"/>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3842685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2" name="Kép 31">
            <a:extLst>
              <a:ext uri="{FF2B5EF4-FFF2-40B4-BE49-F238E27FC236}">
                <a16:creationId xmlns:a16="http://schemas.microsoft.com/office/drawing/2014/main" id="{71A5711F-794C-4997-B3C3-B8EE1569E521}"/>
              </a:ext>
            </a:extLst>
          </p:cNvPr>
          <p:cNvPicPr>
            <a:picLocks noChangeAspect="1"/>
          </p:cNvPicPr>
          <p:nvPr/>
        </p:nvPicPr>
        <p:blipFill>
          <a:blip r:embed="rId4"/>
          <a:stretch>
            <a:fillRect/>
          </a:stretch>
        </p:blipFill>
        <p:spPr>
          <a:xfrm>
            <a:off x="0" y="4505325"/>
            <a:ext cx="9144000" cy="638175"/>
          </a:xfrm>
          <a:prstGeom prst="rect">
            <a:avLst/>
          </a:prstGeom>
        </p:spPr>
      </p:pic>
      <p:sp>
        <p:nvSpPr>
          <p:cNvPr id="33" name="Szövegdoboz 32">
            <a:extLst>
              <a:ext uri="{FF2B5EF4-FFF2-40B4-BE49-F238E27FC236}">
                <a16:creationId xmlns:a16="http://schemas.microsoft.com/office/drawing/2014/main" id="{1FB9E571-458F-416E-9F21-11CC008F518C}"/>
              </a:ext>
            </a:extLst>
          </p:cNvPr>
          <p:cNvSpPr txBox="1"/>
          <p:nvPr/>
        </p:nvSpPr>
        <p:spPr>
          <a:xfrm>
            <a:off x="7171735" y="4697982"/>
            <a:ext cx="1856717" cy="261610"/>
          </a:xfrm>
          <a:prstGeom prst="rect">
            <a:avLst/>
          </a:prstGeom>
          <a:noFill/>
        </p:spPr>
        <p:txBody>
          <a:bodyPr wrap="square">
            <a:spAutoFit/>
          </a:bodyPr>
          <a:lstStyle/>
          <a:p>
            <a:pPr algn="r">
              <a:lnSpc>
                <a:spcPct val="100000"/>
              </a:lnSpc>
            </a:pPr>
            <a:r>
              <a:rPr lang="hu-HU" sz="1100" b="1" dirty="0">
                <a:solidFill>
                  <a:srgbClr val="FDFEFF"/>
                </a:solidFill>
                <a:latin typeface="Goldenbook" panose="02070502060405060302" pitchFamily="18" charset="-18"/>
                <a:ea typeface="Open Sans" panose="020B0606030504020204" pitchFamily="34" charset="0"/>
                <a:cs typeface="Open Sans" panose="020B0606030504020204" pitchFamily="34" charset="0"/>
              </a:rPr>
              <a:t>Nyílt Nap </a:t>
            </a:r>
            <a:r>
              <a:rPr lang="hu-HU" sz="1100" dirty="0">
                <a:solidFill>
                  <a:srgbClr val="FDFEFF"/>
                </a:solidFill>
                <a:latin typeface="Goldenbook" panose="02070502060405060302" pitchFamily="18" charset="-18"/>
                <a:ea typeface="Open Sans" panose="020B0606030504020204" pitchFamily="34" charset="0"/>
                <a:cs typeface="Open Sans" panose="020B0606030504020204" pitchFamily="34" charset="0"/>
              </a:rPr>
              <a:t> |  2022. január 28.</a:t>
            </a:r>
            <a:endParaRPr lang="hu-HU" sz="1100" dirty="0">
              <a:solidFill>
                <a:srgbClr val="FDFEFF"/>
              </a:solidFill>
              <a:latin typeface="Goldenbook" panose="02070502060405060302" pitchFamily="18" charset="-18"/>
            </a:endParaRPr>
          </a:p>
        </p:txBody>
      </p:sp>
      <p:sp>
        <p:nvSpPr>
          <p:cNvPr id="29" name="Folyamatábra: Feldolgozás 28">
            <a:extLst>
              <a:ext uri="{FF2B5EF4-FFF2-40B4-BE49-F238E27FC236}">
                <a16:creationId xmlns:a16="http://schemas.microsoft.com/office/drawing/2014/main" id="{92C49453-CD37-4992-A2B7-290348F239B3}"/>
              </a:ext>
            </a:extLst>
          </p:cNvPr>
          <p:cNvSpPr/>
          <p:nvPr/>
        </p:nvSpPr>
        <p:spPr>
          <a:xfrm>
            <a:off x="1245586" y="2205169"/>
            <a:ext cx="3509135" cy="523100"/>
          </a:xfrm>
          <a:prstGeom prst="flowChartProcess">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ct val="0"/>
              </a:spcBef>
            </a:pPr>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Tradition</a:t>
            </a:r>
            <a:r>
              <a:rPr lang="hu-HU" sz="1800" b="1" dirty="0">
                <a:solidFill>
                  <a:srgbClr val="1F0B0A"/>
                </a:solidFill>
                <a:latin typeface="Open Sans" panose="020B0606030504020204" pitchFamily="34" charset="0"/>
                <a:ea typeface="Open Sans" panose="020B0606030504020204" pitchFamily="34" charset="0"/>
                <a:cs typeface="Open Sans" panose="020B0606030504020204" pitchFamily="34" charset="0"/>
              </a:rPr>
              <a:t> and </a:t>
            </a:r>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innovation</a:t>
            </a:r>
            <a:endParaRPr lang="en-US" sz="1800" b="1" dirty="0">
              <a:solidFill>
                <a:srgbClr val="1F0B0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Folyamatábra: Feldolgozás 30">
            <a:extLst>
              <a:ext uri="{FF2B5EF4-FFF2-40B4-BE49-F238E27FC236}">
                <a16:creationId xmlns:a16="http://schemas.microsoft.com/office/drawing/2014/main" id="{5B59B324-D927-4FE4-93B0-FAEE7E7FA8CC}"/>
              </a:ext>
            </a:extLst>
          </p:cNvPr>
          <p:cNvSpPr/>
          <p:nvPr/>
        </p:nvSpPr>
        <p:spPr>
          <a:xfrm>
            <a:off x="2133599" y="1313020"/>
            <a:ext cx="5242245" cy="638172"/>
          </a:xfrm>
          <a:prstGeom prst="flowChartProcess">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800"/>
              </a:lnSpc>
            </a:pPr>
            <a:r>
              <a:rPr lang="en-GB" sz="1200" b="1"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92.8% of our teachers owns an academic qualification, </a:t>
            </a:r>
            <a:r>
              <a:rPr lang="en-GB" sz="12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which is a 20% higher rate than the national average.</a:t>
            </a:r>
            <a:endParaRPr lang="en-GB" sz="1200" b="1" spc="2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Folyamatábra: Feldolgozás 46">
            <a:extLst>
              <a:ext uri="{FF2B5EF4-FFF2-40B4-BE49-F238E27FC236}">
                <a16:creationId xmlns:a16="http://schemas.microsoft.com/office/drawing/2014/main" id="{A3F5A996-D96F-4141-A98F-7C96C162D2FF}"/>
              </a:ext>
            </a:extLst>
          </p:cNvPr>
          <p:cNvSpPr/>
          <p:nvPr/>
        </p:nvSpPr>
        <p:spPr>
          <a:xfrm>
            <a:off x="2286000" y="2813922"/>
            <a:ext cx="5242245" cy="1505680"/>
          </a:xfrm>
          <a:prstGeom prst="flowChartProcess">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800"/>
              </a:lnSpc>
              <a:spcBef>
                <a:spcPct val="0"/>
              </a:spcBef>
            </a:pPr>
            <a:r>
              <a:rPr lang="en-GB" sz="12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Beside the traditional humanities, like Hungarian literature and linguistics, history or foreign language programmes, you can study about the eastern or Slavic cultures, or you can take part in programmes such as translation studies, film studies or logic. Additionally, the Hungarian cradle of digital humanities and Arabic studies is also at our Faculty.</a:t>
            </a:r>
          </a:p>
        </p:txBody>
      </p:sp>
      <p:sp>
        <p:nvSpPr>
          <p:cNvPr id="48" name="Folyamatábra: Feldolgozás 47">
            <a:extLst>
              <a:ext uri="{FF2B5EF4-FFF2-40B4-BE49-F238E27FC236}">
                <a16:creationId xmlns:a16="http://schemas.microsoft.com/office/drawing/2014/main" id="{5A5D6A3C-06BF-4BA1-9EFB-4E6CB6E84A71}"/>
              </a:ext>
            </a:extLst>
          </p:cNvPr>
          <p:cNvSpPr/>
          <p:nvPr/>
        </p:nvSpPr>
        <p:spPr>
          <a:xfrm>
            <a:off x="1520066" y="267618"/>
            <a:ext cx="4042534" cy="933012"/>
          </a:xfrm>
          <a:prstGeom prst="flowChartProcess">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Highly</a:t>
            </a:r>
            <a:r>
              <a:rPr lang="hu-HU" sz="1800" b="1" dirty="0">
                <a:solidFill>
                  <a:srgbClr val="1F0B0A"/>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qualified</a:t>
            </a:r>
            <a:r>
              <a:rPr lang="en-US" sz="1800" b="1" dirty="0">
                <a:solidFill>
                  <a:srgbClr val="1F0B0A"/>
                </a:solidFill>
                <a:latin typeface="Open Sans" panose="020B0606030504020204" pitchFamily="34" charset="0"/>
                <a:ea typeface="Open Sans" panose="020B0606030504020204" pitchFamily="34" charset="0"/>
                <a:cs typeface="Open Sans" panose="020B0606030504020204" pitchFamily="34" charset="0"/>
              </a:rPr>
              <a:t>,</a:t>
            </a:r>
            <a:endParaRPr lang="hu-HU" sz="1800" b="1" dirty="0">
              <a:solidFill>
                <a:srgbClr val="1F0B0A"/>
              </a:solidFill>
              <a:latin typeface="Open Sans" panose="020B0606030504020204" pitchFamily="34" charset="0"/>
              <a:ea typeface="Open Sans" panose="020B0606030504020204" pitchFamily="34" charset="0"/>
              <a:cs typeface="Open Sans" panose="020B0606030504020204" pitchFamily="34" charset="0"/>
            </a:endParaRPr>
          </a:p>
          <a:p>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professionally</a:t>
            </a:r>
            <a:r>
              <a:rPr lang="hu-HU" sz="1800" b="1" dirty="0">
                <a:solidFill>
                  <a:srgbClr val="1F0B0A"/>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recognized</a:t>
            </a:r>
            <a:r>
              <a:rPr lang="hu-HU" sz="1800" b="1" dirty="0">
                <a:solidFill>
                  <a:srgbClr val="1F0B0A"/>
                </a:solidFill>
                <a:latin typeface="Open Sans" panose="020B0606030504020204" pitchFamily="34" charset="0"/>
                <a:ea typeface="Open Sans" panose="020B0606030504020204" pitchFamily="34" charset="0"/>
                <a:cs typeface="Open Sans" panose="020B0606030504020204" pitchFamily="34" charset="0"/>
              </a:rPr>
              <a:t> </a:t>
            </a:r>
            <a:r>
              <a:rPr lang="hu-HU" sz="1800" b="1" dirty="0" err="1">
                <a:solidFill>
                  <a:srgbClr val="1F0B0A"/>
                </a:solidFill>
                <a:latin typeface="Open Sans" panose="020B0606030504020204" pitchFamily="34" charset="0"/>
                <a:ea typeface="Open Sans" panose="020B0606030504020204" pitchFamily="34" charset="0"/>
                <a:cs typeface="Open Sans" panose="020B0606030504020204" pitchFamily="34" charset="0"/>
              </a:rPr>
              <a:t>teachers</a:t>
            </a:r>
            <a:endParaRPr lang="en-US" sz="1800" b="1" dirty="0">
              <a:solidFill>
                <a:srgbClr val="1F0B0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églalap 6">
            <a:extLst>
              <a:ext uri="{FF2B5EF4-FFF2-40B4-BE49-F238E27FC236}">
                <a16:creationId xmlns:a16="http://schemas.microsoft.com/office/drawing/2014/main" id="{9FA3986D-2EDB-4F44-A29E-E7FBA0EA7700}"/>
              </a:ext>
            </a:extLst>
          </p:cNvPr>
          <p:cNvSpPr/>
          <p:nvPr/>
        </p:nvSpPr>
        <p:spPr>
          <a:xfrm>
            <a:off x="2057401" y="1313720"/>
            <a:ext cx="76200" cy="638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3" name="Téglalap 52">
            <a:extLst>
              <a:ext uri="{FF2B5EF4-FFF2-40B4-BE49-F238E27FC236}">
                <a16:creationId xmlns:a16="http://schemas.microsoft.com/office/drawing/2014/main" id="{8A4C858F-257C-4F6E-945F-4A2778C67A88}"/>
              </a:ext>
            </a:extLst>
          </p:cNvPr>
          <p:cNvSpPr/>
          <p:nvPr/>
        </p:nvSpPr>
        <p:spPr>
          <a:xfrm>
            <a:off x="2197896" y="2813922"/>
            <a:ext cx="88104" cy="1505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Tartalom helye 8">
            <a:extLst>
              <a:ext uri="{FF2B5EF4-FFF2-40B4-BE49-F238E27FC236}">
                <a16:creationId xmlns:a16="http://schemas.microsoft.com/office/drawing/2014/main" id="{929F2B88-F278-8545-86B8-65565B2268A8}"/>
              </a:ext>
            </a:extLst>
          </p:cNvPr>
          <p:cNvPicPr>
            <a:picLocks noChangeAspect="1"/>
          </p:cNvPicPr>
          <p:nvPr/>
        </p:nvPicPr>
        <p:blipFill>
          <a:blip r:embed="rId5"/>
          <a:stretch>
            <a:fillRect/>
          </a:stretch>
        </p:blipFill>
        <p:spPr>
          <a:xfrm>
            <a:off x="3313" y="4510087"/>
            <a:ext cx="9144000" cy="628650"/>
          </a:xfrm>
          <a:prstGeom prst="rect">
            <a:avLst/>
          </a:prstGeom>
        </p:spPr>
      </p:pic>
      <p:sp>
        <p:nvSpPr>
          <p:cNvPr id="11" name="Szövegdoboz 10"/>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3322768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4"/>
          <p:cNvSpPr txBox="1"/>
          <p:nvPr/>
        </p:nvSpPr>
        <p:spPr>
          <a:xfrm>
            <a:off x="3332987" y="3026109"/>
            <a:ext cx="2026776" cy="268600"/>
          </a:xfrm>
          <a:prstGeom prst="rect">
            <a:avLst/>
          </a:prstGeom>
        </p:spPr>
        <p:txBody>
          <a:bodyPr lIns="0" tIns="0" rIns="0" bIns="0" rtlCol="0" anchor="t">
            <a:spAutoFit/>
          </a:bodyPr>
          <a:lstStyle/>
          <a:p>
            <a:pPr algn="ctr">
              <a:lnSpc>
                <a:spcPts val="2331"/>
              </a:lnSpc>
              <a:spcBef>
                <a:spcPct val="0"/>
              </a:spcBef>
            </a:pPr>
            <a:endParaRPr sz="1300"/>
          </a:p>
        </p:txBody>
      </p:sp>
      <p:sp>
        <p:nvSpPr>
          <p:cNvPr id="7" name="Freeform 7"/>
          <p:cNvSpPr/>
          <p:nvPr/>
        </p:nvSpPr>
        <p:spPr>
          <a:xfrm>
            <a:off x="1952486" y="1645185"/>
            <a:ext cx="4813439" cy="432000"/>
          </a:xfrm>
          <a:custGeom>
            <a:avLst/>
            <a:gdLst/>
            <a:ahLst/>
            <a:cxnLst/>
            <a:rect l="l" t="t" r="r" b="b"/>
            <a:pathLst>
              <a:path w="2390878" h="937973">
                <a:moveTo>
                  <a:pt x="0" y="0"/>
                </a:moveTo>
                <a:lnTo>
                  <a:pt x="2390878" y="0"/>
                </a:lnTo>
                <a:lnTo>
                  <a:pt x="2390878" y="937973"/>
                </a:lnTo>
                <a:lnTo>
                  <a:pt x="0" y="937973"/>
                </a:lnTo>
                <a:close/>
              </a:path>
            </a:pathLst>
          </a:custGeom>
          <a:solidFill>
            <a:srgbClr val="CEB390"/>
          </a:solidFill>
        </p:spPr>
        <p:txBody>
          <a:bodyPr anchor="ctr"/>
          <a:lstStyle/>
          <a:p>
            <a:pPr>
              <a:spcBef>
                <a:spcPct val="0"/>
              </a:spcBef>
            </a:pPr>
            <a:r>
              <a:rPr lang="hu-HU" sz="1300" dirty="0" err="1">
                <a:latin typeface="Open Sans" panose="020B0606030504020204" pitchFamily="34" charset="0"/>
                <a:ea typeface="Open Sans" panose="020B0606030504020204" pitchFamily="34" charset="0"/>
                <a:cs typeface="Open Sans" panose="020B0606030504020204" pitchFamily="34" charset="0"/>
              </a:rPr>
              <a:t>Leading</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place</a:t>
            </a:r>
            <a:r>
              <a:rPr lang="hu-HU" sz="1300" dirty="0">
                <a:latin typeface="Open Sans" panose="020B0606030504020204" pitchFamily="34" charset="0"/>
                <a:ea typeface="Open Sans" panose="020B0606030504020204" pitchFamily="34" charset="0"/>
                <a:cs typeface="Open Sans" panose="020B0606030504020204" pitchFamily="34" charset="0"/>
              </a:rPr>
              <a:t> in the Hungarian </a:t>
            </a:r>
            <a:r>
              <a:rPr lang="hu-HU" sz="1300" dirty="0" err="1">
                <a:latin typeface="Open Sans" panose="020B0606030504020204" pitchFamily="34" charset="0"/>
                <a:ea typeface="Open Sans" panose="020B0606030504020204" pitchFamily="34" charset="0"/>
                <a:cs typeface="Open Sans" panose="020B0606030504020204" pitchFamily="34" charset="0"/>
              </a:rPr>
              <a:t>rankings</a:t>
            </a:r>
            <a:r>
              <a:rPr lang="hu-HU" sz="1300" dirty="0">
                <a:latin typeface="Open Sans" panose="020B0606030504020204" pitchFamily="34" charset="0"/>
                <a:ea typeface="Open Sans" panose="020B0606030504020204" pitchFamily="34" charset="0"/>
                <a:cs typeface="Open Sans" panose="020B0606030504020204" pitchFamily="34" charset="0"/>
              </a:rPr>
              <a:t> for </a:t>
            </a:r>
            <a:r>
              <a:rPr lang="hu-HU" sz="1300" dirty="0" err="1">
                <a:latin typeface="Open Sans" panose="020B0606030504020204" pitchFamily="34" charset="0"/>
                <a:ea typeface="Open Sans" panose="020B0606030504020204" pitchFamily="34" charset="0"/>
                <a:cs typeface="Open Sans" panose="020B0606030504020204" pitchFamily="34" charset="0"/>
              </a:rPr>
              <a:t>years</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11"/>
          <p:cNvSpPr/>
          <p:nvPr/>
        </p:nvSpPr>
        <p:spPr>
          <a:xfrm>
            <a:off x="1974850" y="2773792"/>
            <a:ext cx="6010275" cy="432000"/>
          </a:xfrm>
          <a:custGeom>
            <a:avLst/>
            <a:gdLst/>
            <a:ahLst/>
            <a:cxnLst/>
            <a:rect l="l" t="t" r="r" b="b"/>
            <a:pathLst>
              <a:path w="2036394" h="1058685">
                <a:moveTo>
                  <a:pt x="0" y="0"/>
                </a:moveTo>
                <a:lnTo>
                  <a:pt x="2036394" y="0"/>
                </a:lnTo>
                <a:lnTo>
                  <a:pt x="2036394" y="1058685"/>
                </a:lnTo>
                <a:lnTo>
                  <a:pt x="0" y="1058685"/>
                </a:lnTo>
                <a:close/>
              </a:path>
            </a:pathLst>
          </a:custGeom>
          <a:solidFill>
            <a:srgbClr val="CEB390"/>
          </a:solidFill>
        </p:spPr>
        <p:txBody>
          <a:bodyPr anchor="ctr"/>
          <a:lstStyle/>
          <a:p>
            <a:pPr>
              <a:spcBef>
                <a:spcPct val="0"/>
              </a:spcBef>
            </a:pPr>
            <a:r>
              <a:rPr lang="hu-HU" sz="1300" dirty="0" err="1">
                <a:latin typeface="Open Sans" panose="020B0606030504020204" pitchFamily="34" charset="0"/>
                <a:ea typeface="Open Sans" panose="020B0606030504020204" pitchFamily="34" charset="0"/>
                <a:cs typeface="Open Sans" panose="020B0606030504020204" pitchFamily="34" charset="0"/>
              </a:rPr>
              <a:t>According</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to</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statistics</a:t>
            </a:r>
            <a:r>
              <a:rPr lang="hu-HU" sz="1300" dirty="0">
                <a:latin typeface="Open Sans" panose="020B0606030504020204" pitchFamily="34" charset="0"/>
                <a:ea typeface="Open Sans" panose="020B0606030504020204" pitchFamily="34" charset="0"/>
                <a:cs typeface="Open Sans" panose="020B0606030504020204" pitchFamily="34" charset="0"/>
              </a:rPr>
              <a:t>, the most </a:t>
            </a:r>
            <a:r>
              <a:rPr lang="hu-HU" sz="1300" dirty="0" err="1">
                <a:latin typeface="Open Sans" panose="020B0606030504020204" pitchFamily="34" charset="0"/>
                <a:ea typeface="Open Sans" panose="020B0606030504020204" pitchFamily="34" charset="0"/>
                <a:cs typeface="Open Sans" panose="020B0606030504020204" pitchFamily="34" charset="0"/>
              </a:rPr>
              <a:t>talented</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students</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study</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at</a:t>
            </a:r>
            <a:r>
              <a:rPr lang="hu-HU" sz="1300" dirty="0">
                <a:latin typeface="Open Sans" panose="020B0606030504020204" pitchFamily="34" charset="0"/>
                <a:ea typeface="Open Sans" panose="020B0606030504020204" pitchFamily="34" charset="0"/>
                <a:cs typeface="Open Sans" panose="020B0606030504020204" pitchFamily="34" charset="0"/>
              </a:rPr>
              <a:t> ELTE</a:t>
            </a:r>
            <a:endParaRPr lang="hu-HU" sz="1300" dirty="0"/>
          </a:p>
        </p:txBody>
      </p:sp>
      <p:sp>
        <p:nvSpPr>
          <p:cNvPr id="15" name="Freeform 15"/>
          <p:cNvSpPr/>
          <p:nvPr/>
        </p:nvSpPr>
        <p:spPr>
          <a:xfrm>
            <a:off x="1981200" y="3333750"/>
            <a:ext cx="6232525" cy="432000"/>
          </a:xfrm>
          <a:custGeom>
            <a:avLst/>
            <a:gdLst/>
            <a:ahLst/>
            <a:cxnLst/>
            <a:rect l="l" t="t" r="r" b="b"/>
            <a:pathLst>
              <a:path w="2182695" h="1058685">
                <a:moveTo>
                  <a:pt x="0" y="0"/>
                </a:moveTo>
                <a:lnTo>
                  <a:pt x="2182695" y="0"/>
                </a:lnTo>
                <a:lnTo>
                  <a:pt x="2182695" y="1058685"/>
                </a:lnTo>
                <a:lnTo>
                  <a:pt x="0" y="1058685"/>
                </a:lnTo>
                <a:close/>
              </a:path>
            </a:pathLst>
          </a:custGeom>
          <a:solidFill>
            <a:srgbClr val="CEB390"/>
          </a:solidFill>
        </p:spPr>
        <p:txBody>
          <a:bodyPr anchor="ctr"/>
          <a:lstStyle/>
          <a:p>
            <a:pPr>
              <a:spcBef>
                <a:spcPct val="0"/>
              </a:spcBef>
            </a:pPr>
            <a:r>
              <a:rPr lang="en-GB" sz="1300" dirty="0">
                <a:latin typeface="Open Sans" panose="020B0606030504020204" pitchFamily="34" charset="0"/>
                <a:ea typeface="Open Sans" panose="020B0606030504020204" pitchFamily="34" charset="0"/>
                <a:cs typeface="Open Sans" panose="020B0606030504020204" pitchFamily="34" charset="0"/>
              </a:rPr>
              <a:t>Our university has the most excellent teach</a:t>
            </a:r>
            <a:r>
              <a:rPr lang="hu-HU" sz="1300" dirty="0">
                <a:latin typeface="Open Sans" panose="020B0606030504020204" pitchFamily="34" charset="0"/>
                <a:ea typeface="Open Sans" panose="020B0606030504020204" pitchFamily="34" charset="0"/>
                <a:cs typeface="Open Sans" panose="020B0606030504020204" pitchFamily="34" charset="0"/>
              </a:rPr>
              <a:t>ing</a:t>
            </a:r>
            <a:r>
              <a:rPr lang="en-GB" sz="1300" dirty="0">
                <a:latin typeface="Open Sans" panose="020B0606030504020204" pitchFamily="34" charset="0"/>
                <a:ea typeface="Open Sans" panose="020B0606030504020204" pitchFamily="34" charset="0"/>
                <a:cs typeface="Open Sans" panose="020B0606030504020204" pitchFamily="34" charset="0"/>
              </a:rPr>
              <a:t> staff</a:t>
            </a:r>
            <a:endParaRPr lang="en-GB" sz="1300" dirty="0"/>
          </a:p>
        </p:txBody>
      </p:sp>
      <p:sp>
        <p:nvSpPr>
          <p:cNvPr id="19" name="Freeform 19"/>
          <p:cNvSpPr/>
          <p:nvPr/>
        </p:nvSpPr>
        <p:spPr>
          <a:xfrm>
            <a:off x="1974850" y="2204067"/>
            <a:ext cx="6400799" cy="432000"/>
          </a:xfrm>
          <a:custGeom>
            <a:avLst/>
            <a:gdLst/>
            <a:ahLst/>
            <a:cxnLst/>
            <a:rect l="l" t="t" r="r" b="b"/>
            <a:pathLst>
              <a:path w="3140963" h="999385">
                <a:moveTo>
                  <a:pt x="0" y="0"/>
                </a:moveTo>
                <a:lnTo>
                  <a:pt x="3140963" y="0"/>
                </a:lnTo>
                <a:lnTo>
                  <a:pt x="3140963" y="999385"/>
                </a:lnTo>
                <a:lnTo>
                  <a:pt x="0" y="999385"/>
                </a:lnTo>
                <a:close/>
              </a:path>
            </a:pathLst>
          </a:custGeom>
          <a:solidFill>
            <a:srgbClr val="CEB390"/>
          </a:solidFill>
        </p:spPr>
        <p:txBody>
          <a:bodyPr anchor="ctr"/>
          <a:lstStyle/>
          <a:p>
            <a:pPr>
              <a:spcBef>
                <a:spcPct val="0"/>
              </a:spcBef>
            </a:pPr>
            <a:r>
              <a:rPr lang="hu-HU" sz="1300" dirty="0" err="1">
                <a:latin typeface="Open Sans" panose="020B0606030504020204" pitchFamily="34" charset="0"/>
                <a:ea typeface="Open Sans" panose="020B0606030504020204" pitchFamily="34" charset="0"/>
                <a:cs typeface="Open Sans" panose="020B0606030504020204" pitchFamily="34" charset="0"/>
              </a:rPr>
              <a:t>Highest</a:t>
            </a:r>
            <a:r>
              <a:rPr lang="hu-HU" sz="1300" dirty="0">
                <a:latin typeface="Open Sans" panose="020B0606030504020204" pitchFamily="34" charset="0"/>
                <a:ea typeface="Open Sans" panose="020B0606030504020204" pitchFamily="34" charset="0"/>
                <a:cs typeface="Open Sans" panose="020B0606030504020204" pitchFamily="34" charset="0"/>
              </a:rPr>
              <a:t> </a:t>
            </a:r>
            <a:r>
              <a:rPr lang="hu-HU" sz="1300" dirty="0" err="1">
                <a:latin typeface="Open Sans" panose="020B0606030504020204" pitchFamily="34" charset="0"/>
                <a:ea typeface="Open Sans" panose="020B0606030504020204" pitchFamily="34" charset="0"/>
                <a:cs typeface="Open Sans" panose="020B0606030504020204" pitchFamily="34" charset="0"/>
              </a:rPr>
              <a:t>number</a:t>
            </a:r>
            <a:r>
              <a:rPr lang="hu-HU" sz="1300" dirty="0">
                <a:latin typeface="Open Sans" panose="020B0606030504020204" pitchFamily="34" charset="0"/>
                <a:ea typeface="Open Sans" panose="020B0606030504020204" pitchFamily="34" charset="0"/>
                <a:cs typeface="Open Sans" panose="020B0606030504020204" pitchFamily="34" charset="0"/>
              </a:rPr>
              <a:t> of </a:t>
            </a:r>
            <a:r>
              <a:rPr lang="hu-HU" sz="1300" dirty="0" err="1">
                <a:latin typeface="Open Sans" panose="020B0606030504020204" pitchFamily="34" charset="0"/>
                <a:ea typeface="Open Sans" panose="020B0606030504020204" pitchFamily="34" charset="0"/>
                <a:cs typeface="Open Sans" panose="020B0606030504020204" pitchFamily="34" charset="0"/>
              </a:rPr>
              <a:t>humanity</a:t>
            </a:r>
            <a:r>
              <a:rPr lang="hu-HU" sz="1300" dirty="0">
                <a:latin typeface="Open Sans" panose="020B0606030504020204" pitchFamily="34" charset="0"/>
                <a:ea typeface="Open Sans" panose="020B0606030504020204" pitchFamily="34" charset="0"/>
                <a:cs typeface="Open Sans" panose="020B0606030504020204" pitchFamily="34" charset="0"/>
              </a:rPr>
              <a:t> programmes</a:t>
            </a:r>
            <a:endParaRPr lang="hu-HU" sz="1300" dirty="0"/>
          </a:p>
        </p:txBody>
      </p:sp>
      <p:sp>
        <p:nvSpPr>
          <p:cNvPr id="23" name="Freeform 23"/>
          <p:cNvSpPr/>
          <p:nvPr/>
        </p:nvSpPr>
        <p:spPr>
          <a:xfrm>
            <a:off x="1952488" y="1079691"/>
            <a:ext cx="4051438" cy="432000"/>
          </a:xfrm>
          <a:custGeom>
            <a:avLst/>
            <a:gdLst/>
            <a:ahLst/>
            <a:cxnLst/>
            <a:rect l="l" t="t" r="r" b="b"/>
            <a:pathLst>
              <a:path w="2248530" h="801720">
                <a:moveTo>
                  <a:pt x="0" y="0"/>
                </a:moveTo>
                <a:lnTo>
                  <a:pt x="2248530" y="0"/>
                </a:lnTo>
                <a:lnTo>
                  <a:pt x="2248530" y="801720"/>
                </a:lnTo>
                <a:lnTo>
                  <a:pt x="0" y="801720"/>
                </a:lnTo>
                <a:close/>
              </a:path>
            </a:pathLst>
          </a:custGeom>
          <a:solidFill>
            <a:srgbClr val="CEB390"/>
          </a:solidFill>
        </p:spPr>
        <p:txBody>
          <a:bodyPr anchor="ctr"/>
          <a:lstStyle/>
          <a:p>
            <a:r>
              <a:rPr lang="en-GB" sz="1300" dirty="0">
                <a:latin typeface="Open Sans" panose="020B0606030504020204" pitchFamily="34" charset="0"/>
                <a:ea typeface="Open Sans" panose="020B0606030504020204" pitchFamily="34" charset="0"/>
                <a:cs typeface="Open Sans" panose="020B0606030504020204" pitchFamily="34" charset="0"/>
              </a:rPr>
              <a:t>Oldest faculty in Hungary, centre of knowledge</a:t>
            </a:r>
          </a:p>
        </p:txBody>
      </p:sp>
      <p:sp>
        <p:nvSpPr>
          <p:cNvPr id="28" name="Téglalap 27">
            <a:extLst>
              <a:ext uri="{FF2B5EF4-FFF2-40B4-BE49-F238E27FC236}">
                <a16:creationId xmlns:a16="http://schemas.microsoft.com/office/drawing/2014/main" id="{D1EC6ABF-C68A-48D4-8554-04E512938C9C}"/>
              </a:ext>
            </a:extLst>
          </p:cNvPr>
          <p:cNvSpPr/>
          <p:nvPr/>
        </p:nvSpPr>
        <p:spPr>
          <a:xfrm>
            <a:off x="1409032" y="1077817"/>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9" name="Téglalap 28">
            <a:extLst>
              <a:ext uri="{FF2B5EF4-FFF2-40B4-BE49-F238E27FC236}">
                <a16:creationId xmlns:a16="http://schemas.microsoft.com/office/drawing/2014/main" id="{ABA4CA9B-0D8D-4700-8836-1F68B5D48D79}"/>
              </a:ext>
            </a:extLst>
          </p:cNvPr>
          <p:cNvSpPr/>
          <p:nvPr/>
        </p:nvSpPr>
        <p:spPr>
          <a:xfrm>
            <a:off x="1409031" y="1640391"/>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0" name="Téglalap 29">
            <a:extLst>
              <a:ext uri="{FF2B5EF4-FFF2-40B4-BE49-F238E27FC236}">
                <a16:creationId xmlns:a16="http://schemas.microsoft.com/office/drawing/2014/main" id="{12783386-FC18-49C9-B0E5-08B944D2C2A4}"/>
              </a:ext>
            </a:extLst>
          </p:cNvPr>
          <p:cNvSpPr/>
          <p:nvPr/>
        </p:nvSpPr>
        <p:spPr>
          <a:xfrm>
            <a:off x="1406525" y="2207091"/>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1" name="Téglalap 30">
            <a:extLst>
              <a:ext uri="{FF2B5EF4-FFF2-40B4-BE49-F238E27FC236}">
                <a16:creationId xmlns:a16="http://schemas.microsoft.com/office/drawing/2014/main" id="{70225E3C-4836-4219-8FF1-305F206525A9}"/>
              </a:ext>
            </a:extLst>
          </p:cNvPr>
          <p:cNvSpPr/>
          <p:nvPr/>
        </p:nvSpPr>
        <p:spPr>
          <a:xfrm>
            <a:off x="1408906" y="2773792"/>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2" name="Téglalap 31">
            <a:extLst>
              <a:ext uri="{FF2B5EF4-FFF2-40B4-BE49-F238E27FC236}">
                <a16:creationId xmlns:a16="http://schemas.microsoft.com/office/drawing/2014/main" id="{8689197C-C463-4621-87F0-57F9AD637A76}"/>
              </a:ext>
            </a:extLst>
          </p:cNvPr>
          <p:cNvSpPr/>
          <p:nvPr/>
        </p:nvSpPr>
        <p:spPr>
          <a:xfrm>
            <a:off x="1406525" y="3333750"/>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16" name="Tartalom helye 8">
            <a:extLst>
              <a:ext uri="{FF2B5EF4-FFF2-40B4-BE49-F238E27FC236}">
                <a16:creationId xmlns:a16="http://schemas.microsoft.com/office/drawing/2014/main" id="{929F2B88-F278-8545-86B8-65565B2268A8}"/>
              </a:ext>
            </a:extLst>
          </p:cNvPr>
          <p:cNvPicPr>
            <a:picLocks noChangeAspect="1"/>
          </p:cNvPicPr>
          <p:nvPr/>
        </p:nvPicPr>
        <p:blipFill>
          <a:blip r:embed="rId4"/>
          <a:stretch>
            <a:fillRect/>
          </a:stretch>
        </p:blipFill>
        <p:spPr>
          <a:xfrm>
            <a:off x="3313" y="4510087"/>
            <a:ext cx="9144000" cy="628650"/>
          </a:xfrm>
          <a:prstGeom prst="rect">
            <a:avLst/>
          </a:prstGeom>
        </p:spPr>
      </p:pic>
      <p:sp>
        <p:nvSpPr>
          <p:cNvPr id="17" name="Szövegdoboz 16"/>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2872790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4" name="Freeform 7">
            <a:extLst>
              <a:ext uri="{FF2B5EF4-FFF2-40B4-BE49-F238E27FC236}">
                <a16:creationId xmlns:a16="http://schemas.microsoft.com/office/drawing/2014/main" id="{61CECEA7-841E-45B5-95E2-4C6C99833AAF}"/>
              </a:ext>
            </a:extLst>
          </p:cNvPr>
          <p:cNvSpPr/>
          <p:nvPr/>
        </p:nvSpPr>
        <p:spPr>
          <a:xfrm>
            <a:off x="4802981" y="770663"/>
            <a:ext cx="2880000" cy="1440000"/>
          </a:xfrm>
          <a:custGeom>
            <a:avLst/>
            <a:gdLst/>
            <a:ahLst/>
            <a:cxnLst/>
            <a:rect l="l" t="t" r="r" b="b"/>
            <a:pathLst>
              <a:path w="2390878" h="937973">
                <a:moveTo>
                  <a:pt x="0" y="0"/>
                </a:moveTo>
                <a:lnTo>
                  <a:pt x="2390878" y="0"/>
                </a:lnTo>
                <a:lnTo>
                  <a:pt x="2390878" y="937973"/>
                </a:lnTo>
                <a:lnTo>
                  <a:pt x="0" y="937973"/>
                </a:lnTo>
                <a:close/>
              </a:path>
            </a:pathLst>
          </a:custGeom>
          <a:solidFill>
            <a:srgbClr val="E9DBC9"/>
          </a:solidFill>
        </p:spPr>
        <p:txBody>
          <a:bodyPr anchor="ctr"/>
          <a:lstStyle/>
          <a:p>
            <a:pPr marL="90488">
              <a:lnSpc>
                <a:spcPts val="2000"/>
              </a:lnSpc>
              <a:spcBef>
                <a:spcPct val="0"/>
              </a:spcBef>
            </a:pPr>
            <a:r>
              <a:rPr lang="en-GB" sz="1400" dirty="0">
                <a:latin typeface="Open Sans" panose="020B0606030504020204" pitchFamily="34" charset="0"/>
                <a:ea typeface="Open Sans" panose="020B0606030504020204" pitchFamily="34" charset="0"/>
                <a:cs typeface="Open Sans" panose="020B0606030504020204" pitchFamily="34" charset="0"/>
              </a:rPr>
              <a:t>You become part of an </a:t>
            </a:r>
            <a:r>
              <a:rPr lang="en-GB" sz="1400" b="1" dirty="0">
                <a:latin typeface="Open Sans" panose="020B0606030504020204" pitchFamily="34" charset="0"/>
                <a:ea typeface="Open Sans" panose="020B0606030504020204" pitchFamily="34" charset="0"/>
                <a:cs typeface="Open Sans" panose="020B0606030504020204" pitchFamily="34" charset="0"/>
              </a:rPr>
              <a:t>international community</a:t>
            </a:r>
            <a:r>
              <a:rPr lang="en-GB" sz="1400" dirty="0">
                <a:latin typeface="Open Sans" panose="020B0606030504020204" pitchFamily="34" charset="0"/>
                <a:ea typeface="Open Sans" panose="020B0606030504020204" pitchFamily="34" charset="0"/>
                <a:cs typeface="Open Sans" panose="020B0606030504020204" pitchFamily="34" charset="0"/>
              </a:rPr>
              <a:t>: you can study together with students from more than 50 countries.</a:t>
            </a:r>
          </a:p>
        </p:txBody>
      </p:sp>
      <p:sp>
        <p:nvSpPr>
          <p:cNvPr id="25" name="Freeform 11">
            <a:extLst>
              <a:ext uri="{FF2B5EF4-FFF2-40B4-BE49-F238E27FC236}">
                <a16:creationId xmlns:a16="http://schemas.microsoft.com/office/drawing/2014/main" id="{545F831E-115C-42D4-B4D9-741C4EA69B84}"/>
              </a:ext>
            </a:extLst>
          </p:cNvPr>
          <p:cNvSpPr/>
          <p:nvPr/>
        </p:nvSpPr>
        <p:spPr>
          <a:xfrm>
            <a:off x="4800600" y="2571750"/>
            <a:ext cx="2880000" cy="1440000"/>
          </a:xfrm>
          <a:custGeom>
            <a:avLst/>
            <a:gdLst/>
            <a:ahLst/>
            <a:cxnLst/>
            <a:rect l="l" t="t" r="r" b="b"/>
            <a:pathLst>
              <a:path w="2036394" h="1058685">
                <a:moveTo>
                  <a:pt x="0" y="0"/>
                </a:moveTo>
                <a:lnTo>
                  <a:pt x="2036394" y="0"/>
                </a:lnTo>
                <a:lnTo>
                  <a:pt x="2036394" y="1058685"/>
                </a:lnTo>
                <a:lnTo>
                  <a:pt x="0" y="1058685"/>
                </a:lnTo>
                <a:close/>
              </a:path>
            </a:pathLst>
          </a:custGeom>
          <a:solidFill>
            <a:srgbClr val="CEB390"/>
          </a:solidFill>
        </p:spPr>
        <p:txBody>
          <a:bodyPr anchor="ctr"/>
          <a:lstStyle/>
          <a:p>
            <a:pPr marL="90488">
              <a:lnSpc>
                <a:spcPts val="2000"/>
              </a:lnSpc>
              <a:spcBef>
                <a:spcPct val="0"/>
              </a:spcBef>
            </a:pPr>
            <a:r>
              <a:rPr lang="en-GB" sz="1400" dirty="0">
                <a:latin typeface="Open Sans" panose="020B0606030504020204" pitchFamily="34" charset="0"/>
                <a:ea typeface="Open Sans" panose="020B0606030504020204" pitchFamily="34" charset="0"/>
                <a:cs typeface="Open Sans" panose="020B0606030504020204" pitchFamily="34" charset="0"/>
              </a:rPr>
              <a:t>You can study anywhere in the world with our mobility scholarship programmes.</a:t>
            </a:r>
          </a:p>
        </p:txBody>
      </p:sp>
      <p:sp>
        <p:nvSpPr>
          <p:cNvPr id="27" name="Freeform 19">
            <a:extLst>
              <a:ext uri="{FF2B5EF4-FFF2-40B4-BE49-F238E27FC236}">
                <a16:creationId xmlns:a16="http://schemas.microsoft.com/office/drawing/2014/main" id="{CDA88D2A-3997-4DB9-9342-99380A00255C}"/>
              </a:ext>
            </a:extLst>
          </p:cNvPr>
          <p:cNvSpPr/>
          <p:nvPr/>
        </p:nvSpPr>
        <p:spPr>
          <a:xfrm>
            <a:off x="1593270" y="2571750"/>
            <a:ext cx="2880000" cy="1440000"/>
          </a:xfrm>
          <a:custGeom>
            <a:avLst/>
            <a:gdLst/>
            <a:ahLst/>
            <a:cxnLst/>
            <a:rect l="l" t="t" r="r" b="b"/>
            <a:pathLst>
              <a:path w="3140963" h="999385">
                <a:moveTo>
                  <a:pt x="0" y="0"/>
                </a:moveTo>
                <a:lnTo>
                  <a:pt x="3140963" y="0"/>
                </a:lnTo>
                <a:lnTo>
                  <a:pt x="3140963" y="999385"/>
                </a:lnTo>
                <a:lnTo>
                  <a:pt x="0" y="999385"/>
                </a:lnTo>
                <a:close/>
              </a:path>
            </a:pathLst>
          </a:custGeom>
          <a:solidFill>
            <a:srgbClr val="E9DBC9"/>
          </a:solidFill>
        </p:spPr>
        <p:txBody>
          <a:bodyPr anchor="ctr"/>
          <a:lstStyle/>
          <a:p>
            <a:pPr marL="90488">
              <a:lnSpc>
                <a:spcPts val="2000"/>
              </a:lnSpc>
              <a:spcBef>
                <a:spcPct val="0"/>
              </a:spcBef>
            </a:pPr>
            <a:r>
              <a:rPr lang="en-GB" sz="1400" dirty="0">
                <a:latin typeface="Open Sans" panose="020B0606030504020204" pitchFamily="34" charset="0"/>
                <a:ea typeface="Open Sans" panose="020B0606030504020204" pitchFamily="34" charset="0"/>
                <a:cs typeface="Open Sans" panose="020B0606030504020204" pitchFamily="34" charset="0"/>
              </a:rPr>
              <a:t>A </a:t>
            </a:r>
            <a:r>
              <a:rPr lang="en-GB" sz="1400" b="1" dirty="0">
                <a:latin typeface="Open Sans" panose="020B0606030504020204" pitchFamily="34" charset="0"/>
                <a:ea typeface="Open Sans" panose="020B0606030504020204" pitchFamily="34" charset="0"/>
                <a:cs typeface="Open Sans" panose="020B0606030504020204" pitchFamily="34" charset="0"/>
              </a:rPr>
              <a:t>historical, green campus </a:t>
            </a:r>
            <a:r>
              <a:rPr lang="en-GB" sz="1400" dirty="0">
                <a:latin typeface="Open Sans" panose="020B0606030504020204" pitchFamily="34" charset="0"/>
                <a:ea typeface="Open Sans" panose="020B0606030504020204" pitchFamily="34" charset="0"/>
                <a:cs typeface="Open Sans" panose="020B0606030504020204" pitchFamily="34" charset="0"/>
              </a:rPr>
              <a:t>is waiting for you in the centre of Europe’s most beautiful capital.</a:t>
            </a:r>
          </a:p>
        </p:txBody>
      </p:sp>
      <p:sp>
        <p:nvSpPr>
          <p:cNvPr id="28" name="Freeform 23">
            <a:extLst>
              <a:ext uri="{FF2B5EF4-FFF2-40B4-BE49-F238E27FC236}">
                <a16:creationId xmlns:a16="http://schemas.microsoft.com/office/drawing/2014/main" id="{3A85ACF5-D403-4C71-8823-8CF45B07EAF3}"/>
              </a:ext>
            </a:extLst>
          </p:cNvPr>
          <p:cNvSpPr/>
          <p:nvPr/>
        </p:nvSpPr>
        <p:spPr>
          <a:xfrm>
            <a:off x="1582677" y="760069"/>
            <a:ext cx="2880000" cy="1440000"/>
          </a:xfrm>
          <a:custGeom>
            <a:avLst/>
            <a:gdLst/>
            <a:ahLst/>
            <a:cxnLst/>
            <a:rect l="l" t="t" r="r" b="b"/>
            <a:pathLst>
              <a:path w="2248530" h="801720">
                <a:moveTo>
                  <a:pt x="0" y="0"/>
                </a:moveTo>
                <a:lnTo>
                  <a:pt x="2248530" y="0"/>
                </a:lnTo>
                <a:lnTo>
                  <a:pt x="2248530" y="801720"/>
                </a:lnTo>
                <a:lnTo>
                  <a:pt x="0" y="801720"/>
                </a:lnTo>
                <a:close/>
              </a:path>
            </a:pathLst>
          </a:custGeom>
          <a:solidFill>
            <a:srgbClr val="CEB390"/>
          </a:solidFill>
        </p:spPr>
        <p:txBody>
          <a:bodyPr anchor="ctr"/>
          <a:lstStyle/>
          <a:p>
            <a:pPr marL="90488">
              <a:lnSpc>
                <a:spcPts val="2000"/>
              </a:lnSpc>
            </a:pPr>
            <a:r>
              <a:rPr lang="en-GB" sz="1400" b="1" dirty="0">
                <a:latin typeface="Open Sans" panose="020B0606030504020204" pitchFamily="34" charset="0"/>
                <a:ea typeface="Open Sans" panose="020B0606030504020204" pitchFamily="34" charset="0"/>
                <a:cs typeface="Open Sans" panose="020B0606030504020204" pitchFamily="34" charset="0"/>
              </a:rPr>
              <a:t>Competitive degree:</a:t>
            </a:r>
          </a:p>
          <a:p>
            <a:pPr marL="90488">
              <a:lnSpc>
                <a:spcPts val="2000"/>
              </a:lnSpc>
            </a:pPr>
            <a:r>
              <a:rPr lang="en-GB" sz="1400" dirty="0">
                <a:latin typeface="Open Sans" panose="020B0606030504020204" pitchFamily="34" charset="0"/>
                <a:ea typeface="Open Sans" panose="020B0606030504020204" pitchFamily="34" charset="0"/>
                <a:cs typeface="Open Sans" panose="020B0606030504020204" pitchFamily="34" charset="0"/>
              </a:rPr>
              <a:t>you achieve not only an up-to-date knowledge, but also a secure future.</a:t>
            </a:r>
          </a:p>
        </p:txBody>
      </p:sp>
      <p:sp>
        <p:nvSpPr>
          <p:cNvPr id="43" name="Téglalap 42">
            <a:extLst>
              <a:ext uri="{FF2B5EF4-FFF2-40B4-BE49-F238E27FC236}">
                <a16:creationId xmlns:a16="http://schemas.microsoft.com/office/drawing/2014/main" id="{C424137D-C546-4737-98FA-341FDD59DFD0}"/>
              </a:ext>
            </a:extLst>
          </p:cNvPr>
          <p:cNvSpPr/>
          <p:nvPr/>
        </p:nvSpPr>
        <p:spPr>
          <a:xfrm>
            <a:off x="1315723" y="414750"/>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4" name="Téglalap 43">
            <a:extLst>
              <a:ext uri="{FF2B5EF4-FFF2-40B4-BE49-F238E27FC236}">
                <a16:creationId xmlns:a16="http://schemas.microsoft.com/office/drawing/2014/main" id="{E4F27152-05F3-4243-A885-C8B59E3F5FD7}"/>
              </a:ext>
            </a:extLst>
          </p:cNvPr>
          <p:cNvSpPr/>
          <p:nvPr/>
        </p:nvSpPr>
        <p:spPr>
          <a:xfrm>
            <a:off x="4556402" y="419437"/>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5" name="Téglalap 44">
            <a:extLst>
              <a:ext uri="{FF2B5EF4-FFF2-40B4-BE49-F238E27FC236}">
                <a16:creationId xmlns:a16="http://schemas.microsoft.com/office/drawing/2014/main" id="{AB7BF5A7-4953-4081-A2B0-0EC0C5A661F7}"/>
              </a:ext>
            </a:extLst>
          </p:cNvPr>
          <p:cNvSpPr/>
          <p:nvPr/>
        </p:nvSpPr>
        <p:spPr>
          <a:xfrm>
            <a:off x="1311540" y="2251443"/>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6" name="Téglalap 45">
            <a:extLst>
              <a:ext uri="{FF2B5EF4-FFF2-40B4-BE49-F238E27FC236}">
                <a16:creationId xmlns:a16="http://schemas.microsoft.com/office/drawing/2014/main" id="{D34589E1-A74F-4595-8990-CD69DA881F80}"/>
              </a:ext>
            </a:extLst>
          </p:cNvPr>
          <p:cNvSpPr/>
          <p:nvPr/>
        </p:nvSpPr>
        <p:spPr>
          <a:xfrm>
            <a:off x="4556402" y="2255569"/>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13" name="Szövegdoboz 12"/>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3477446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7" name="Freeform 19">
            <a:extLst>
              <a:ext uri="{FF2B5EF4-FFF2-40B4-BE49-F238E27FC236}">
                <a16:creationId xmlns:a16="http://schemas.microsoft.com/office/drawing/2014/main" id="{F80A159C-BA09-476E-9E4B-B29D24BB48A8}"/>
              </a:ext>
            </a:extLst>
          </p:cNvPr>
          <p:cNvSpPr/>
          <p:nvPr/>
        </p:nvSpPr>
        <p:spPr>
          <a:xfrm>
            <a:off x="1600200" y="2844450"/>
            <a:ext cx="5808723" cy="1040298"/>
          </a:xfrm>
          <a:custGeom>
            <a:avLst/>
            <a:gdLst/>
            <a:ahLst/>
            <a:cxnLst/>
            <a:rect l="l" t="t" r="r" b="b"/>
            <a:pathLst>
              <a:path w="3140963" h="999385">
                <a:moveTo>
                  <a:pt x="0" y="0"/>
                </a:moveTo>
                <a:lnTo>
                  <a:pt x="3140963" y="0"/>
                </a:lnTo>
                <a:lnTo>
                  <a:pt x="3140963" y="999385"/>
                </a:lnTo>
                <a:lnTo>
                  <a:pt x="0" y="999385"/>
                </a:lnTo>
                <a:close/>
              </a:path>
            </a:pathLst>
          </a:custGeom>
          <a:solidFill>
            <a:srgbClr val="E9DBC9"/>
          </a:solidFill>
        </p:spPr>
        <p:txBody>
          <a:bodyPr anchor="ctr"/>
          <a:lstStyle/>
          <a:p>
            <a:pPr marL="85725">
              <a:lnSpc>
                <a:spcPts val="2200"/>
              </a:lnSpc>
            </a:pPr>
            <a:r>
              <a:rPr lang="en-GB" sz="1600" b="1" dirty="0">
                <a:latin typeface="Open Sans" panose="020B0606030504020204" pitchFamily="34" charset="0"/>
                <a:ea typeface="Open Sans" panose="020B0606030504020204" pitchFamily="34" charset="0"/>
                <a:cs typeface="Open Sans" panose="020B0606030504020204" pitchFamily="34" charset="0"/>
              </a:rPr>
              <a:t>13 institutional libraries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15</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b="1" dirty="0">
                <a:latin typeface="Open Sans" panose="020B0606030504020204" pitchFamily="34" charset="0"/>
                <a:ea typeface="Open Sans" panose="020B0606030504020204" pitchFamily="34" charset="0"/>
                <a:cs typeface="Open Sans" panose="020B0606030504020204" pitchFamily="34" charset="0"/>
              </a:rPr>
              <a:t>departmental libraries</a:t>
            </a:r>
            <a:r>
              <a:rPr lang="en-GB" sz="1600" dirty="0">
                <a:latin typeface="Open Sans" panose="020B0606030504020204" pitchFamily="34" charset="0"/>
                <a:ea typeface="Open Sans" panose="020B0606030504020204" pitchFamily="34" charset="0"/>
                <a:cs typeface="Open Sans" panose="020B0606030504020204" pitchFamily="34" charset="0"/>
              </a:rPr>
              <a:t>, plus a central reading room are available for students.</a:t>
            </a:r>
          </a:p>
        </p:txBody>
      </p:sp>
      <p:sp>
        <p:nvSpPr>
          <p:cNvPr id="18" name="Freeform 23">
            <a:extLst>
              <a:ext uri="{FF2B5EF4-FFF2-40B4-BE49-F238E27FC236}">
                <a16:creationId xmlns:a16="http://schemas.microsoft.com/office/drawing/2014/main" id="{5A7F7A3C-2B3F-47CD-8A42-6FBA811F9DC9}"/>
              </a:ext>
            </a:extLst>
          </p:cNvPr>
          <p:cNvSpPr/>
          <p:nvPr/>
        </p:nvSpPr>
        <p:spPr>
          <a:xfrm>
            <a:off x="1589607" y="1032769"/>
            <a:ext cx="5808723" cy="1278281"/>
          </a:xfrm>
          <a:custGeom>
            <a:avLst/>
            <a:gdLst/>
            <a:ahLst/>
            <a:cxnLst/>
            <a:rect l="l" t="t" r="r" b="b"/>
            <a:pathLst>
              <a:path w="2248530" h="801720">
                <a:moveTo>
                  <a:pt x="0" y="0"/>
                </a:moveTo>
                <a:lnTo>
                  <a:pt x="2248530" y="0"/>
                </a:lnTo>
                <a:lnTo>
                  <a:pt x="2248530" y="801720"/>
                </a:lnTo>
                <a:lnTo>
                  <a:pt x="0" y="801720"/>
                </a:lnTo>
                <a:close/>
              </a:path>
            </a:pathLst>
          </a:custGeom>
          <a:solidFill>
            <a:srgbClr val="CEB390"/>
          </a:solidFill>
        </p:spPr>
        <p:txBody>
          <a:bodyPr anchor="ctr"/>
          <a:lstStyle/>
          <a:p>
            <a:pPr marL="85725">
              <a:lnSpc>
                <a:spcPts val="2200"/>
              </a:lnSpc>
            </a:pPr>
            <a:r>
              <a:rPr lang="en-GB" sz="1600" dirty="0">
                <a:latin typeface="Open Sans" panose="020B0606030504020204" pitchFamily="34" charset="0"/>
                <a:ea typeface="Open Sans" panose="020B0606030504020204" pitchFamily="34" charset="0"/>
                <a:cs typeface="Open Sans" panose="020B0606030504020204" pitchFamily="34" charset="0"/>
              </a:rPr>
              <a:t>We have several programmes, which are in Hungary only available at ELTE BTK, </a:t>
            </a:r>
            <a:r>
              <a:rPr lang="hu-HU" sz="1600" dirty="0" err="1">
                <a:latin typeface="Open Sans" panose="020B0606030504020204" pitchFamily="34" charset="0"/>
                <a:ea typeface="Open Sans" panose="020B0606030504020204" pitchFamily="34" charset="0"/>
                <a:cs typeface="Open Sans" panose="020B0606030504020204" pitchFamily="34" charset="0"/>
              </a:rPr>
              <a:t>such</a:t>
            </a:r>
            <a:r>
              <a:rPr lang="hu-HU" sz="1600" dirty="0">
                <a:latin typeface="Open Sans" panose="020B0606030504020204" pitchFamily="34" charset="0"/>
                <a:ea typeface="Open Sans" panose="020B0606030504020204" pitchFamily="34" charset="0"/>
                <a:cs typeface="Open Sans" panose="020B0606030504020204" pitchFamily="34" charset="0"/>
              </a:rPr>
              <a:t> </a:t>
            </a:r>
            <a:r>
              <a:rPr lang="hu-HU" sz="1600" dirty="0" err="1">
                <a:latin typeface="Open Sans" panose="020B0606030504020204" pitchFamily="34" charset="0"/>
                <a:ea typeface="Open Sans" panose="020B0606030504020204" pitchFamily="34" charset="0"/>
                <a:cs typeface="Open Sans" panose="020B0606030504020204" pitchFamily="34" charset="0"/>
              </a:rPr>
              <a:t>as</a:t>
            </a:r>
            <a:r>
              <a:rPr lang="en-GB" sz="1600" dirty="0">
                <a:latin typeface="Open Sans" panose="020B0606030504020204" pitchFamily="34" charset="0"/>
                <a:ea typeface="Open Sans" panose="020B0606030504020204" pitchFamily="34" charset="0"/>
                <a:cs typeface="Open Sans" panose="020B0606030504020204" pitchFamily="34" charset="0"/>
              </a:rPr>
              <a:t> Scandinavian studies, Indology or Islamic studies.</a:t>
            </a:r>
          </a:p>
        </p:txBody>
      </p:sp>
      <p:sp>
        <p:nvSpPr>
          <p:cNvPr id="19" name="Téglalap 18">
            <a:extLst>
              <a:ext uri="{FF2B5EF4-FFF2-40B4-BE49-F238E27FC236}">
                <a16:creationId xmlns:a16="http://schemas.microsoft.com/office/drawing/2014/main" id="{D8F3DC88-116F-4536-98D2-8BE696159DE0}"/>
              </a:ext>
            </a:extLst>
          </p:cNvPr>
          <p:cNvSpPr/>
          <p:nvPr/>
        </p:nvSpPr>
        <p:spPr>
          <a:xfrm>
            <a:off x="1372296" y="819150"/>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0" name="Téglalap 19">
            <a:extLst>
              <a:ext uri="{FF2B5EF4-FFF2-40B4-BE49-F238E27FC236}">
                <a16:creationId xmlns:a16="http://schemas.microsoft.com/office/drawing/2014/main" id="{B3623553-A8EC-4872-A253-1E2C25D6828A}"/>
              </a:ext>
            </a:extLst>
          </p:cNvPr>
          <p:cNvSpPr/>
          <p:nvPr/>
        </p:nvSpPr>
        <p:spPr>
          <a:xfrm>
            <a:off x="1383130" y="2629941"/>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8"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3313" y="4510087"/>
            <a:ext cx="9144000" cy="628650"/>
          </a:xfrm>
          <a:prstGeom prst="rect">
            <a:avLst/>
          </a:prstGeom>
        </p:spPr>
      </p:pic>
      <p:sp>
        <p:nvSpPr>
          <p:cNvPr id="11" name="Szövegdoboz 10"/>
          <p:cNvSpPr txBox="1"/>
          <p:nvPr/>
        </p:nvSpPr>
        <p:spPr>
          <a:xfrm>
            <a:off x="6553200" y="469837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777378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Téglalap 20">
            <a:extLst>
              <a:ext uri="{FF2B5EF4-FFF2-40B4-BE49-F238E27FC236}">
                <a16:creationId xmlns:a16="http://schemas.microsoft.com/office/drawing/2014/main" id="{07E278D3-29A9-4B45-83C7-4DCE8CB7F848}"/>
              </a:ext>
            </a:extLst>
          </p:cNvPr>
          <p:cNvSpPr/>
          <p:nvPr/>
        </p:nvSpPr>
        <p:spPr>
          <a:xfrm>
            <a:off x="112479" y="102450"/>
            <a:ext cx="8802921" cy="430887"/>
          </a:xfrm>
          <a:prstGeom prst="rect">
            <a:avLst/>
          </a:prstGeom>
        </p:spPr>
        <p:txBody>
          <a:bodyPr wrap="square">
            <a:spAutoFit/>
          </a:bodyPr>
          <a:lstStyle/>
          <a:p>
            <a:r>
              <a:rPr lang="hu-HU"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Great </a:t>
            </a:r>
            <a:r>
              <a:rPr lang="hu-HU"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emphasis</a:t>
            </a:r>
            <a:r>
              <a:rPr lang="hu-HU"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on</a:t>
            </a:r>
            <a:r>
              <a:rPr lang="hu-HU"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university</a:t>
            </a:r>
            <a:r>
              <a:rPr lang="hu-HU"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hu-HU"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experience</a:t>
            </a:r>
            <a:endParaRPr lang="hu-HU"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églalap 23">
            <a:extLst>
              <a:ext uri="{FF2B5EF4-FFF2-40B4-BE49-F238E27FC236}">
                <a16:creationId xmlns:a16="http://schemas.microsoft.com/office/drawing/2014/main" id="{066541FA-DE34-4DC7-9F9C-3F9715F76F1A}"/>
              </a:ext>
            </a:extLst>
          </p:cNvPr>
          <p:cNvSpPr/>
          <p:nvPr/>
        </p:nvSpPr>
        <p:spPr>
          <a:xfrm>
            <a:off x="0" y="0"/>
            <a:ext cx="119063" cy="814388"/>
          </a:xfrm>
          <a:prstGeom prst="rect">
            <a:avLst/>
          </a:prstGeom>
          <a:solidFill>
            <a:srgbClr val="9A3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Téglalap 24">
            <a:extLst>
              <a:ext uri="{FF2B5EF4-FFF2-40B4-BE49-F238E27FC236}">
                <a16:creationId xmlns:a16="http://schemas.microsoft.com/office/drawing/2014/main" id="{3F7DDD5A-2FFB-4BE6-9B55-69D65C8EC27F}"/>
              </a:ext>
            </a:extLst>
          </p:cNvPr>
          <p:cNvSpPr/>
          <p:nvPr/>
        </p:nvSpPr>
        <p:spPr>
          <a:xfrm>
            <a:off x="905889" y="1495186"/>
            <a:ext cx="1830836"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err="1">
                <a:solidFill>
                  <a:schemeClr val="tx1"/>
                </a:solidFill>
                <a:latin typeface="+mj-lt"/>
              </a:rPr>
              <a:t>Student</a:t>
            </a:r>
            <a:r>
              <a:rPr lang="hu-HU" sz="1400" b="1" dirty="0">
                <a:solidFill>
                  <a:schemeClr val="tx1"/>
                </a:solidFill>
                <a:latin typeface="+mj-lt"/>
              </a:rPr>
              <a:t> conferences</a:t>
            </a:r>
          </a:p>
        </p:txBody>
      </p:sp>
      <p:sp>
        <p:nvSpPr>
          <p:cNvPr id="26" name="Téglalap 25">
            <a:extLst>
              <a:ext uri="{FF2B5EF4-FFF2-40B4-BE49-F238E27FC236}">
                <a16:creationId xmlns:a16="http://schemas.microsoft.com/office/drawing/2014/main" id="{5A9C01DA-F33D-48B0-B9A8-6419F55C0AC4}"/>
              </a:ext>
            </a:extLst>
          </p:cNvPr>
          <p:cNvSpPr/>
          <p:nvPr/>
        </p:nvSpPr>
        <p:spPr>
          <a:xfrm>
            <a:off x="914400" y="2047218"/>
            <a:ext cx="2743200"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t> </a:t>
            </a:r>
            <a:r>
              <a:rPr lang="hu-HU" sz="1400" b="1" dirty="0" err="1">
                <a:solidFill>
                  <a:schemeClr val="tx1"/>
                </a:solidFill>
                <a:latin typeface="+mj-lt"/>
              </a:rPr>
              <a:t>Scientific</a:t>
            </a:r>
            <a:r>
              <a:rPr lang="hu-HU" sz="1400" b="1" dirty="0">
                <a:solidFill>
                  <a:schemeClr val="tx1"/>
                </a:solidFill>
                <a:latin typeface="+mj-lt"/>
              </a:rPr>
              <a:t> </a:t>
            </a:r>
            <a:r>
              <a:rPr lang="hu-HU" sz="1400" b="1" dirty="0" err="1">
                <a:solidFill>
                  <a:schemeClr val="tx1"/>
                </a:solidFill>
                <a:latin typeface="+mj-lt"/>
              </a:rPr>
              <a:t>Students</a:t>
            </a:r>
            <a:r>
              <a:rPr lang="hu-HU" sz="1400" b="1" dirty="0">
                <a:solidFill>
                  <a:schemeClr val="tx1"/>
                </a:solidFill>
                <a:latin typeface="+mj-lt"/>
              </a:rPr>
              <a:t>' </a:t>
            </a:r>
            <a:r>
              <a:rPr lang="hu-HU" sz="1400" b="1" dirty="0" err="1">
                <a:solidFill>
                  <a:schemeClr val="tx1"/>
                </a:solidFill>
                <a:latin typeface="+mj-lt"/>
              </a:rPr>
              <a:t>Associations</a:t>
            </a:r>
            <a:r>
              <a:rPr lang="hu-HU" sz="1400" b="1" dirty="0">
                <a:solidFill>
                  <a:schemeClr val="tx1"/>
                </a:solidFill>
                <a:latin typeface="+mj-lt"/>
              </a:rPr>
              <a:t> </a:t>
            </a:r>
          </a:p>
        </p:txBody>
      </p:sp>
      <p:sp>
        <p:nvSpPr>
          <p:cNvPr id="27" name="Téglalap 26">
            <a:extLst>
              <a:ext uri="{FF2B5EF4-FFF2-40B4-BE49-F238E27FC236}">
                <a16:creationId xmlns:a16="http://schemas.microsoft.com/office/drawing/2014/main" id="{C5BCF64A-DA12-45C5-B177-8782E16F9562}"/>
              </a:ext>
            </a:extLst>
          </p:cNvPr>
          <p:cNvSpPr/>
          <p:nvPr/>
        </p:nvSpPr>
        <p:spPr>
          <a:xfrm>
            <a:off x="914399" y="2599248"/>
            <a:ext cx="1830836"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err="1">
                <a:solidFill>
                  <a:schemeClr val="tx1"/>
                </a:solidFill>
                <a:latin typeface="+mj-lt"/>
              </a:rPr>
              <a:t>Departmental</a:t>
            </a:r>
            <a:r>
              <a:rPr lang="hu-HU" sz="1400" b="1" dirty="0">
                <a:solidFill>
                  <a:schemeClr val="tx1"/>
                </a:solidFill>
                <a:latin typeface="+mj-lt"/>
              </a:rPr>
              <a:t> </a:t>
            </a:r>
            <a:r>
              <a:rPr lang="hu-HU" sz="1400" b="1" dirty="0" err="1">
                <a:solidFill>
                  <a:schemeClr val="tx1"/>
                </a:solidFill>
                <a:latin typeface="+mj-lt"/>
              </a:rPr>
              <a:t>events</a:t>
            </a:r>
            <a:endParaRPr lang="hu-HU" sz="1400" b="1" dirty="0">
              <a:solidFill>
                <a:schemeClr val="tx1"/>
              </a:solidFill>
              <a:latin typeface="+mj-lt"/>
            </a:endParaRPr>
          </a:p>
        </p:txBody>
      </p:sp>
      <p:sp>
        <p:nvSpPr>
          <p:cNvPr id="28" name="Téglalap 27">
            <a:extLst>
              <a:ext uri="{FF2B5EF4-FFF2-40B4-BE49-F238E27FC236}">
                <a16:creationId xmlns:a16="http://schemas.microsoft.com/office/drawing/2014/main" id="{259430E9-D153-4780-94CC-7279C8163203}"/>
              </a:ext>
            </a:extLst>
          </p:cNvPr>
          <p:cNvSpPr/>
          <p:nvPr/>
        </p:nvSpPr>
        <p:spPr>
          <a:xfrm>
            <a:off x="914399" y="3151278"/>
            <a:ext cx="1830836"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a:solidFill>
                  <a:schemeClr val="tx1"/>
                </a:solidFill>
                <a:latin typeface="+mj-lt"/>
              </a:rPr>
              <a:t>University </a:t>
            </a:r>
            <a:r>
              <a:rPr lang="hu-HU" sz="1400" b="1" dirty="0" err="1">
                <a:solidFill>
                  <a:schemeClr val="tx1"/>
                </a:solidFill>
                <a:latin typeface="+mj-lt"/>
              </a:rPr>
              <a:t>parties</a:t>
            </a:r>
            <a:endParaRPr lang="hu-HU" sz="1400" b="1" dirty="0">
              <a:solidFill>
                <a:schemeClr val="tx1"/>
              </a:solidFill>
              <a:latin typeface="+mj-lt"/>
            </a:endParaRPr>
          </a:p>
        </p:txBody>
      </p:sp>
      <p:sp>
        <p:nvSpPr>
          <p:cNvPr id="29" name="Téglalap 28">
            <a:extLst>
              <a:ext uri="{FF2B5EF4-FFF2-40B4-BE49-F238E27FC236}">
                <a16:creationId xmlns:a16="http://schemas.microsoft.com/office/drawing/2014/main" id="{DB126471-C397-419F-81DF-C1A487E21A1E}"/>
              </a:ext>
            </a:extLst>
          </p:cNvPr>
          <p:cNvSpPr/>
          <p:nvPr/>
        </p:nvSpPr>
        <p:spPr>
          <a:xfrm>
            <a:off x="914400" y="3703307"/>
            <a:ext cx="992634"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err="1">
                <a:solidFill>
                  <a:schemeClr val="tx1"/>
                </a:solidFill>
                <a:latin typeface="+mj-lt"/>
              </a:rPr>
              <a:t>Festivals</a:t>
            </a:r>
            <a:endParaRPr lang="hu-HU" sz="1400" b="1" dirty="0">
              <a:solidFill>
                <a:schemeClr val="tx1"/>
              </a:solidFill>
              <a:latin typeface="+mj-lt"/>
            </a:endParaRPr>
          </a:p>
        </p:txBody>
      </p:sp>
      <p:sp>
        <p:nvSpPr>
          <p:cNvPr id="30" name="Freeform 19">
            <a:extLst>
              <a:ext uri="{FF2B5EF4-FFF2-40B4-BE49-F238E27FC236}">
                <a16:creationId xmlns:a16="http://schemas.microsoft.com/office/drawing/2014/main" id="{1129A62A-2249-4B00-BF2A-C314565CC5EF}"/>
              </a:ext>
            </a:extLst>
          </p:cNvPr>
          <p:cNvSpPr/>
          <p:nvPr/>
        </p:nvSpPr>
        <p:spPr>
          <a:xfrm>
            <a:off x="4513939" y="2337557"/>
            <a:ext cx="4121474" cy="1073067"/>
          </a:xfrm>
          <a:custGeom>
            <a:avLst/>
            <a:gdLst/>
            <a:ahLst/>
            <a:cxnLst/>
            <a:rect l="l" t="t" r="r" b="b"/>
            <a:pathLst>
              <a:path w="3140963" h="999385">
                <a:moveTo>
                  <a:pt x="0" y="0"/>
                </a:moveTo>
                <a:lnTo>
                  <a:pt x="3140963" y="0"/>
                </a:lnTo>
                <a:lnTo>
                  <a:pt x="3140963" y="999385"/>
                </a:lnTo>
                <a:lnTo>
                  <a:pt x="0" y="999385"/>
                </a:lnTo>
                <a:close/>
              </a:path>
            </a:pathLst>
          </a:custGeom>
          <a:solidFill>
            <a:srgbClr val="E9DBC9"/>
          </a:solidFill>
        </p:spPr>
        <p:txBody>
          <a:bodyPr anchor="ctr"/>
          <a:lstStyle/>
          <a:p>
            <a:pPr marL="266700">
              <a:lnSpc>
                <a:spcPts val="1800"/>
              </a:lnSpc>
              <a:spcBef>
                <a:spcPct val="0"/>
              </a:spcBef>
            </a:pPr>
            <a:r>
              <a:rPr lang="en-GB" sz="1300" dirty="0">
                <a:latin typeface="Open Sans" panose="020B0606030504020204" pitchFamily="34" charset="0"/>
                <a:ea typeface="Open Sans" panose="020B0606030504020204" pitchFamily="34" charset="0"/>
                <a:cs typeface="Open Sans" panose="020B0606030504020204" pitchFamily="34" charset="0"/>
              </a:rPr>
              <a:t>During every academic year, cultural programmes, festivals, student conferences, institutional and departmental programmes are offered for our students. </a:t>
            </a:r>
          </a:p>
        </p:txBody>
      </p:sp>
      <p:sp>
        <p:nvSpPr>
          <p:cNvPr id="38" name="Téglalap 37">
            <a:extLst>
              <a:ext uri="{FF2B5EF4-FFF2-40B4-BE49-F238E27FC236}">
                <a16:creationId xmlns:a16="http://schemas.microsoft.com/office/drawing/2014/main" id="{3E2E2E5F-23F0-4CC8-B5FD-D42394FFBDFB}"/>
              </a:ext>
            </a:extLst>
          </p:cNvPr>
          <p:cNvSpPr/>
          <p:nvPr/>
        </p:nvSpPr>
        <p:spPr>
          <a:xfrm>
            <a:off x="4297938" y="2092093"/>
            <a:ext cx="43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4" name="Téglalap 43">
            <a:extLst>
              <a:ext uri="{FF2B5EF4-FFF2-40B4-BE49-F238E27FC236}">
                <a16:creationId xmlns:a16="http://schemas.microsoft.com/office/drawing/2014/main" id="{4BAEF2B0-4327-4C41-988E-B58E67998A68}"/>
              </a:ext>
            </a:extLst>
          </p:cNvPr>
          <p:cNvSpPr/>
          <p:nvPr/>
        </p:nvSpPr>
        <p:spPr>
          <a:xfrm>
            <a:off x="840234" y="3703306"/>
            <a:ext cx="74165"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6" name="Téglalap 55">
            <a:extLst>
              <a:ext uri="{FF2B5EF4-FFF2-40B4-BE49-F238E27FC236}">
                <a16:creationId xmlns:a16="http://schemas.microsoft.com/office/drawing/2014/main" id="{B4B22FC4-C822-4ABE-B720-5BE1531C1904}"/>
              </a:ext>
            </a:extLst>
          </p:cNvPr>
          <p:cNvSpPr/>
          <p:nvPr/>
        </p:nvSpPr>
        <p:spPr>
          <a:xfrm>
            <a:off x="840234" y="3151276"/>
            <a:ext cx="74165"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7" name="Téglalap 56">
            <a:extLst>
              <a:ext uri="{FF2B5EF4-FFF2-40B4-BE49-F238E27FC236}">
                <a16:creationId xmlns:a16="http://schemas.microsoft.com/office/drawing/2014/main" id="{98181C77-939C-4734-975C-606E6D133B7F}"/>
              </a:ext>
            </a:extLst>
          </p:cNvPr>
          <p:cNvSpPr/>
          <p:nvPr/>
        </p:nvSpPr>
        <p:spPr>
          <a:xfrm>
            <a:off x="840232" y="2599244"/>
            <a:ext cx="74165"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8" name="Téglalap 57">
            <a:extLst>
              <a:ext uri="{FF2B5EF4-FFF2-40B4-BE49-F238E27FC236}">
                <a16:creationId xmlns:a16="http://schemas.microsoft.com/office/drawing/2014/main" id="{FE09E0D5-B2F0-4185-9BA2-D6397460361C}"/>
              </a:ext>
            </a:extLst>
          </p:cNvPr>
          <p:cNvSpPr/>
          <p:nvPr/>
        </p:nvSpPr>
        <p:spPr>
          <a:xfrm>
            <a:off x="840233" y="2047216"/>
            <a:ext cx="74165"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9" name="Téglalap 58">
            <a:extLst>
              <a:ext uri="{FF2B5EF4-FFF2-40B4-BE49-F238E27FC236}">
                <a16:creationId xmlns:a16="http://schemas.microsoft.com/office/drawing/2014/main" id="{2EE81DE2-ECDF-47AE-8C80-A94F4A6A674B}"/>
              </a:ext>
            </a:extLst>
          </p:cNvPr>
          <p:cNvSpPr/>
          <p:nvPr/>
        </p:nvSpPr>
        <p:spPr>
          <a:xfrm>
            <a:off x="840233" y="1495186"/>
            <a:ext cx="74165"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 name="Tartalom helye 8">
            <a:extLst>
              <a:ext uri="{FF2B5EF4-FFF2-40B4-BE49-F238E27FC236}">
                <a16:creationId xmlns:a16="http://schemas.microsoft.com/office/drawing/2014/main" id="{929F2B88-F278-8545-86B8-65565B2268A8}"/>
              </a:ext>
            </a:extLst>
          </p:cNvPr>
          <p:cNvPicPr>
            <a:picLocks noChangeAspect="1"/>
          </p:cNvPicPr>
          <p:nvPr/>
        </p:nvPicPr>
        <p:blipFill>
          <a:blip r:embed="rId3"/>
          <a:stretch>
            <a:fillRect/>
          </a:stretch>
        </p:blipFill>
        <p:spPr>
          <a:xfrm>
            <a:off x="0" y="4514850"/>
            <a:ext cx="9144000" cy="628650"/>
          </a:xfrm>
          <a:prstGeom prst="rect">
            <a:avLst/>
          </a:prstGeom>
        </p:spPr>
      </p:pic>
      <p:sp>
        <p:nvSpPr>
          <p:cNvPr id="31" name="Szövegdoboz 30"/>
          <p:cNvSpPr txBox="1"/>
          <p:nvPr/>
        </p:nvSpPr>
        <p:spPr>
          <a:xfrm>
            <a:off x="6403174" y="4643382"/>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spTree>
    <p:extLst>
      <p:ext uri="{BB962C8B-B14F-4D97-AF65-F5344CB8AC3E}">
        <p14:creationId xmlns:p14="http://schemas.microsoft.com/office/powerpoint/2010/main" val="212386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TextBox 10"/>
          <p:cNvSpPr txBox="1"/>
          <p:nvPr/>
        </p:nvSpPr>
        <p:spPr>
          <a:xfrm>
            <a:off x="228600" y="496963"/>
            <a:ext cx="8305800" cy="222497"/>
          </a:xfrm>
          <a:prstGeom prst="rect">
            <a:avLst/>
          </a:prstGeom>
        </p:spPr>
        <p:txBody>
          <a:bodyPr wrap="square" lIns="0" tIns="0" rIns="0" bIns="0" rtlCol="0" anchor="t">
            <a:spAutoFit/>
          </a:bodyPr>
          <a:lstStyle/>
          <a:p>
            <a:pPr algn="just">
              <a:lnSpc>
                <a:spcPts val="1881"/>
              </a:lnSpc>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ELTE offers several mobility scholarships for spending semesters at our partner universities abroad.</a:t>
            </a:r>
          </a:p>
        </p:txBody>
      </p:sp>
      <p:sp>
        <p:nvSpPr>
          <p:cNvPr id="20" name="Téglalap 19">
            <a:extLst>
              <a:ext uri="{FF2B5EF4-FFF2-40B4-BE49-F238E27FC236}">
                <a16:creationId xmlns:a16="http://schemas.microsoft.com/office/drawing/2014/main" id="{D8EF9B74-FD2B-4BB0-8C7A-7F8261FD1CD6}"/>
              </a:ext>
            </a:extLst>
          </p:cNvPr>
          <p:cNvSpPr/>
          <p:nvPr/>
        </p:nvSpPr>
        <p:spPr>
          <a:xfrm>
            <a:off x="110098" y="102551"/>
            <a:ext cx="8195702" cy="369332"/>
          </a:xfrm>
          <a:prstGeom prst="rect">
            <a:avLst/>
          </a:prstGeom>
        </p:spPr>
        <p:txBody>
          <a:bodyPr wrap="square">
            <a:spAutoFit/>
          </a:bodyPr>
          <a:lstStyle/>
          <a:p>
            <a: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offer more opportunities for learning more about the world</a:t>
            </a:r>
          </a:p>
        </p:txBody>
      </p:sp>
      <p:sp>
        <p:nvSpPr>
          <p:cNvPr id="21" name="Téglalap 20">
            <a:extLst>
              <a:ext uri="{FF2B5EF4-FFF2-40B4-BE49-F238E27FC236}">
                <a16:creationId xmlns:a16="http://schemas.microsoft.com/office/drawing/2014/main" id="{400F355D-E702-4876-87C1-3CD7E86B2ADF}"/>
              </a:ext>
            </a:extLst>
          </p:cNvPr>
          <p:cNvSpPr/>
          <p:nvPr/>
        </p:nvSpPr>
        <p:spPr>
          <a:xfrm>
            <a:off x="0" y="1"/>
            <a:ext cx="119063" cy="481012"/>
          </a:xfrm>
          <a:prstGeom prst="rect">
            <a:avLst/>
          </a:prstGeom>
          <a:solidFill>
            <a:srgbClr val="9A3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35" name="Csoportba foglalás 34">
            <a:extLst>
              <a:ext uri="{FF2B5EF4-FFF2-40B4-BE49-F238E27FC236}">
                <a16:creationId xmlns:a16="http://schemas.microsoft.com/office/drawing/2014/main" id="{3344E962-C9E7-4673-9CCE-FC8CEC3EE59D}"/>
              </a:ext>
            </a:extLst>
          </p:cNvPr>
          <p:cNvGrpSpPr/>
          <p:nvPr/>
        </p:nvGrpSpPr>
        <p:grpSpPr>
          <a:xfrm>
            <a:off x="2971800" y="986163"/>
            <a:ext cx="2132947" cy="559671"/>
            <a:chOff x="609602" y="3155459"/>
            <a:chExt cx="1874164" cy="396000"/>
          </a:xfrm>
        </p:grpSpPr>
        <p:sp>
          <p:nvSpPr>
            <p:cNvPr id="25" name="Téglalap 24">
              <a:extLst>
                <a:ext uri="{FF2B5EF4-FFF2-40B4-BE49-F238E27FC236}">
                  <a16:creationId xmlns:a16="http://schemas.microsoft.com/office/drawing/2014/main" id="{BA00336E-0555-4A1A-B0B8-CFE7A7D64656}"/>
                </a:ext>
              </a:extLst>
            </p:cNvPr>
            <p:cNvSpPr/>
            <p:nvPr/>
          </p:nvSpPr>
          <p:spPr>
            <a:xfrm>
              <a:off x="683766" y="3155461"/>
              <a:ext cx="1800000" cy="395998"/>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200" b="1" dirty="0">
                  <a:solidFill>
                    <a:schemeClr val="tx1"/>
                  </a:solidFill>
                  <a:latin typeface="+mj-lt"/>
                </a:rPr>
                <a:t>International Credit Mobility</a:t>
              </a:r>
            </a:p>
          </p:txBody>
        </p:sp>
        <p:sp>
          <p:nvSpPr>
            <p:cNvPr id="28" name="Téglalap 27">
              <a:extLst>
                <a:ext uri="{FF2B5EF4-FFF2-40B4-BE49-F238E27FC236}">
                  <a16:creationId xmlns:a16="http://schemas.microsoft.com/office/drawing/2014/main" id="{082DB7CD-2615-4767-A55B-797AF39C98DD}"/>
                </a:ext>
              </a:extLst>
            </p:cNvPr>
            <p:cNvSpPr/>
            <p:nvPr/>
          </p:nvSpPr>
          <p:spPr>
            <a:xfrm>
              <a:off x="609602" y="3155459"/>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4" name="Csoportba foglalás 33">
            <a:extLst>
              <a:ext uri="{FF2B5EF4-FFF2-40B4-BE49-F238E27FC236}">
                <a16:creationId xmlns:a16="http://schemas.microsoft.com/office/drawing/2014/main" id="{36CE0321-F4BB-4B0B-B213-78A9E02DCC0D}"/>
              </a:ext>
            </a:extLst>
          </p:cNvPr>
          <p:cNvGrpSpPr/>
          <p:nvPr/>
        </p:nvGrpSpPr>
        <p:grpSpPr>
          <a:xfrm>
            <a:off x="534435" y="2279730"/>
            <a:ext cx="2131216" cy="541890"/>
            <a:chOff x="609600" y="2603427"/>
            <a:chExt cx="1874166" cy="396004"/>
          </a:xfrm>
        </p:grpSpPr>
        <p:sp>
          <p:nvSpPr>
            <p:cNvPr id="24" name="Téglalap 23">
              <a:extLst>
                <a:ext uri="{FF2B5EF4-FFF2-40B4-BE49-F238E27FC236}">
                  <a16:creationId xmlns:a16="http://schemas.microsoft.com/office/drawing/2014/main" id="{664EAF57-0475-4DAB-BEA3-F2D8F36162E4}"/>
                </a:ext>
              </a:extLst>
            </p:cNvPr>
            <p:cNvSpPr/>
            <p:nvPr/>
          </p:nvSpPr>
          <p:spPr>
            <a:xfrm>
              <a:off x="683766" y="2603431"/>
              <a:ext cx="1800000" cy="396000"/>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err="1">
                  <a:solidFill>
                    <a:schemeClr val="tx1"/>
                  </a:solidFill>
                  <a:latin typeface="+mj-lt"/>
                </a:rPr>
                <a:t>Ceepus</a:t>
              </a:r>
              <a:endParaRPr lang="hu-HU" sz="1400" b="1" dirty="0">
                <a:solidFill>
                  <a:schemeClr val="tx1"/>
                </a:solidFill>
                <a:latin typeface="+mj-lt"/>
              </a:endParaRPr>
            </a:p>
          </p:txBody>
        </p:sp>
        <p:sp>
          <p:nvSpPr>
            <p:cNvPr id="29" name="Téglalap 28">
              <a:extLst>
                <a:ext uri="{FF2B5EF4-FFF2-40B4-BE49-F238E27FC236}">
                  <a16:creationId xmlns:a16="http://schemas.microsoft.com/office/drawing/2014/main" id="{0F7493FB-8E13-4586-AC54-427DA730416C}"/>
                </a:ext>
              </a:extLst>
            </p:cNvPr>
            <p:cNvSpPr/>
            <p:nvPr/>
          </p:nvSpPr>
          <p:spPr>
            <a:xfrm>
              <a:off x="609600" y="2603427"/>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3" name="Csoportba foglalás 32">
            <a:extLst>
              <a:ext uri="{FF2B5EF4-FFF2-40B4-BE49-F238E27FC236}">
                <a16:creationId xmlns:a16="http://schemas.microsoft.com/office/drawing/2014/main" id="{7DF30302-2309-4AA2-9E39-7486B3573CA8}"/>
              </a:ext>
            </a:extLst>
          </p:cNvPr>
          <p:cNvGrpSpPr/>
          <p:nvPr/>
        </p:nvGrpSpPr>
        <p:grpSpPr>
          <a:xfrm>
            <a:off x="533400" y="1642352"/>
            <a:ext cx="2133599" cy="540863"/>
            <a:chOff x="2669033" y="1504948"/>
            <a:chExt cx="1874166" cy="396002"/>
          </a:xfrm>
        </p:grpSpPr>
        <p:sp>
          <p:nvSpPr>
            <p:cNvPr id="23" name="Téglalap 22">
              <a:extLst>
                <a:ext uri="{FF2B5EF4-FFF2-40B4-BE49-F238E27FC236}">
                  <a16:creationId xmlns:a16="http://schemas.microsoft.com/office/drawing/2014/main" id="{D23D7C20-C885-49E7-B2C3-D307386C4FBF}"/>
                </a:ext>
              </a:extLst>
            </p:cNvPr>
            <p:cNvSpPr/>
            <p:nvPr/>
          </p:nvSpPr>
          <p:spPr>
            <a:xfrm>
              <a:off x="2743199" y="1504950"/>
              <a:ext cx="1800000" cy="396000"/>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a:solidFill>
                    <a:schemeClr val="tx1"/>
                  </a:solidFill>
                  <a:latin typeface="+mj-lt"/>
                </a:rPr>
                <a:t>Campus </a:t>
              </a:r>
              <a:r>
                <a:rPr lang="hu-HU" sz="1400" b="1" dirty="0" err="1">
                  <a:solidFill>
                    <a:schemeClr val="tx1"/>
                  </a:solidFill>
                  <a:latin typeface="+mj-lt"/>
                </a:rPr>
                <a:t>mundi</a:t>
              </a:r>
              <a:endParaRPr lang="hu-HU" sz="1400" b="1" dirty="0">
                <a:solidFill>
                  <a:schemeClr val="tx1"/>
                </a:solidFill>
                <a:latin typeface="+mj-lt"/>
              </a:endParaRPr>
            </a:p>
          </p:txBody>
        </p:sp>
        <p:sp>
          <p:nvSpPr>
            <p:cNvPr id="30" name="Téglalap 29">
              <a:extLst>
                <a:ext uri="{FF2B5EF4-FFF2-40B4-BE49-F238E27FC236}">
                  <a16:creationId xmlns:a16="http://schemas.microsoft.com/office/drawing/2014/main" id="{ED72C942-3434-4F48-9DFC-9AE231A13D17}"/>
                </a:ext>
              </a:extLst>
            </p:cNvPr>
            <p:cNvSpPr/>
            <p:nvPr/>
          </p:nvSpPr>
          <p:spPr>
            <a:xfrm>
              <a:off x="2669033" y="1504948"/>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2" name="Csoportba foglalás 31">
            <a:extLst>
              <a:ext uri="{FF2B5EF4-FFF2-40B4-BE49-F238E27FC236}">
                <a16:creationId xmlns:a16="http://schemas.microsoft.com/office/drawing/2014/main" id="{A5D14D73-080C-4A9E-956E-56129F142C69}"/>
              </a:ext>
            </a:extLst>
          </p:cNvPr>
          <p:cNvGrpSpPr/>
          <p:nvPr/>
        </p:nvGrpSpPr>
        <p:grpSpPr>
          <a:xfrm>
            <a:off x="533400" y="986160"/>
            <a:ext cx="2133597" cy="559674"/>
            <a:chOff x="609601" y="1499369"/>
            <a:chExt cx="1874166" cy="396000"/>
          </a:xfrm>
        </p:grpSpPr>
        <p:sp>
          <p:nvSpPr>
            <p:cNvPr id="22" name="Téglalap 21">
              <a:extLst>
                <a:ext uri="{FF2B5EF4-FFF2-40B4-BE49-F238E27FC236}">
                  <a16:creationId xmlns:a16="http://schemas.microsoft.com/office/drawing/2014/main" id="{95BDD406-CEA7-4E75-B4B7-5330EF807E30}"/>
                </a:ext>
              </a:extLst>
            </p:cNvPr>
            <p:cNvSpPr/>
            <p:nvPr/>
          </p:nvSpPr>
          <p:spPr>
            <a:xfrm>
              <a:off x="683767" y="1499369"/>
              <a:ext cx="1800000" cy="396000"/>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a:solidFill>
                    <a:schemeClr val="tx1"/>
                  </a:solidFill>
                  <a:latin typeface="+mj-lt"/>
                </a:rPr>
                <a:t>Erasmus+</a:t>
              </a:r>
            </a:p>
          </p:txBody>
        </p:sp>
        <p:sp>
          <p:nvSpPr>
            <p:cNvPr id="31" name="Téglalap 30">
              <a:extLst>
                <a:ext uri="{FF2B5EF4-FFF2-40B4-BE49-F238E27FC236}">
                  <a16:creationId xmlns:a16="http://schemas.microsoft.com/office/drawing/2014/main" id="{0BE5E113-F83F-4E80-8BC3-2C39FF47E3BC}"/>
                </a:ext>
              </a:extLst>
            </p:cNvPr>
            <p:cNvSpPr/>
            <p:nvPr/>
          </p:nvSpPr>
          <p:spPr>
            <a:xfrm>
              <a:off x="609601" y="1499369"/>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26" name="Tartalom helye 8">
            <a:extLst>
              <a:ext uri="{FF2B5EF4-FFF2-40B4-BE49-F238E27FC236}">
                <a16:creationId xmlns:a16="http://schemas.microsoft.com/office/drawing/2014/main" id="{929F2B88-F278-8545-86B8-65565B2268A8}"/>
              </a:ext>
            </a:extLst>
          </p:cNvPr>
          <p:cNvPicPr>
            <a:picLocks noChangeAspect="1"/>
          </p:cNvPicPr>
          <p:nvPr/>
        </p:nvPicPr>
        <p:blipFill>
          <a:blip r:embed="rId4"/>
          <a:stretch>
            <a:fillRect/>
          </a:stretch>
        </p:blipFill>
        <p:spPr>
          <a:xfrm>
            <a:off x="0" y="4514850"/>
            <a:ext cx="9144000" cy="628650"/>
          </a:xfrm>
          <a:prstGeom prst="rect">
            <a:avLst/>
          </a:prstGeom>
        </p:spPr>
      </p:pic>
      <p:sp>
        <p:nvSpPr>
          <p:cNvPr id="27" name="Szövegdoboz 26"/>
          <p:cNvSpPr txBox="1"/>
          <p:nvPr/>
        </p:nvSpPr>
        <p:spPr>
          <a:xfrm>
            <a:off x="6553200" y="4629150"/>
            <a:ext cx="2512226" cy="307777"/>
          </a:xfrm>
          <a:prstGeom prst="rect">
            <a:avLst/>
          </a:prstGeom>
          <a:noFill/>
        </p:spPr>
        <p:txBody>
          <a:bodyPr wrap="none" rtlCol="0">
            <a:spAutoFit/>
          </a:bodyPr>
          <a:lstStyle/>
          <a:p>
            <a:r>
              <a:rPr lang="hu-HU" sz="1400" dirty="0" err="1">
                <a:solidFill>
                  <a:schemeClr val="bg1"/>
                </a:solidFill>
                <a:latin typeface="Goldenbook" panose="02070502060405060302" charset="-18"/>
                <a:ea typeface="Open Sans" panose="020B0604020202020204" charset="0"/>
                <a:cs typeface="Open Sans" panose="020B0604020202020204" charset="0"/>
              </a:rPr>
              <a:t>Orientation</a:t>
            </a:r>
            <a:r>
              <a:rPr lang="hu-HU" sz="1400" dirty="0">
                <a:solidFill>
                  <a:schemeClr val="bg1"/>
                </a:solidFill>
                <a:latin typeface="Goldenbook" panose="02070502060405060302" charset="-18"/>
                <a:ea typeface="Open Sans" panose="020B0604020202020204" charset="0"/>
                <a:cs typeface="Open Sans" panose="020B0604020202020204" charset="0"/>
              </a:rPr>
              <a:t> and </a:t>
            </a:r>
            <a:r>
              <a:rPr lang="hu-HU" sz="1400" dirty="0" err="1">
                <a:solidFill>
                  <a:schemeClr val="bg1"/>
                </a:solidFill>
                <a:latin typeface="Goldenbook" panose="02070502060405060302" charset="-18"/>
                <a:ea typeface="Open Sans" panose="020B0604020202020204" charset="0"/>
                <a:cs typeface="Open Sans" panose="020B0604020202020204" charset="0"/>
              </a:rPr>
              <a:t>Information</a:t>
            </a:r>
            <a:r>
              <a:rPr lang="hu-HU" sz="1400" dirty="0">
                <a:solidFill>
                  <a:schemeClr val="bg1"/>
                </a:solidFill>
                <a:latin typeface="Goldenbook" panose="02070502060405060302" charset="-18"/>
                <a:ea typeface="Open Sans" panose="020B0604020202020204" charset="0"/>
                <a:cs typeface="Open Sans" panose="020B0604020202020204" charset="0"/>
              </a:rPr>
              <a:t> </a:t>
            </a:r>
            <a:r>
              <a:rPr lang="hu-HU" sz="1400" dirty="0" err="1">
                <a:solidFill>
                  <a:schemeClr val="bg1"/>
                </a:solidFill>
                <a:latin typeface="Goldenbook" panose="02070502060405060302" charset="-18"/>
                <a:ea typeface="Open Sans" panose="020B0604020202020204" charset="0"/>
                <a:cs typeface="Open Sans" panose="020B0604020202020204" charset="0"/>
              </a:rPr>
              <a:t>Days</a:t>
            </a:r>
            <a:endParaRPr lang="hu-HU" sz="1400" dirty="0">
              <a:solidFill>
                <a:schemeClr val="bg1"/>
              </a:solidFill>
              <a:latin typeface="Goldenbook" panose="02070502060405060302" charset="-18"/>
              <a:ea typeface="Open Sans" panose="020B0604020202020204" charset="0"/>
              <a:cs typeface="Open Sans" panose="020B0604020202020204" charset="0"/>
            </a:endParaRPr>
          </a:p>
        </p:txBody>
      </p:sp>
      <p:grpSp>
        <p:nvGrpSpPr>
          <p:cNvPr id="19" name="Csoportba foglalás 18">
            <a:extLst>
              <a:ext uri="{FF2B5EF4-FFF2-40B4-BE49-F238E27FC236}">
                <a16:creationId xmlns:a16="http://schemas.microsoft.com/office/drawing/2014/main" id="{3344E962-C9E7-4673-9CCE-FC8CEC3EE59D}"/>
              </a:ext>
            </a:extLst>
          </p:cNvPr>
          <p:cNvGrpSpPr/>
          <p:nvPr/>
        </p:nvGrpSpPr>
        <p:grpSpPr>
          <a:xfrm>
            <a:off x="2957897" y="1627030"/>
            <a:ext cx="2146850" cy="556182"/>
            <a:chOff x="609602" y="3155459"/>
            <a:chExt cx="1874164" cy="396002"/>
          </a:xfrm>
        </p:grpSpPr>
        <p:sp>
          <p:nvSpPr>
            <p:cNvPr id="36" name="Téglalap 35">
              <a:extLst>
                <a:ext uri="{FF2B5EF4-FFF2-40B4-BE49-F238E27FC236}">
                  <a16:creationId xmlns:a16="http://schemas.microsoft.com/office/drawing/2014/main" id="{BA00336E-0555-4A1A-B0B8-CFE7A7D64656}"/>
                </a:ext>
              </a:extLst>
            </p:cNvPr>
            <p:cNvSpPr/>
            <p:nvPr/>
          </p:nvSpPr>
          <p:spPr>
            <a:xfrm>
              <a:off x="683766" y="3155461"/>
              <a:ext cx="1800000" cy="396000"/>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1400" b="1" dirty="0" err="1">
                  <a:solidFill>
                    <a:schemeClr val="tx1"/>
                  </a:solidFill>
                  <a:latin typeface="+mj-lt"/>
                </a:rPr>
                <a:t>Bilateral</a:t>
              </a:r>
              <a:r>
                <a:rPr lang="hu-HU" sz="1400" b="1" dirty="0">
                  <a:solidFill>
                    <a:schemeClr val="tx1"/>
                  </a:solidFill>
                  <a:latin typeface="+mj-lt"/>
                </a:rPr>
                <a:t> </a:t>
              </a:r>
              <a:r>
                <a:rPr lang="hu-HU" sz="1400" b="1" dirty="0" err="1">
                  <a:solidFill>
                    <a:schemeClr val="tx1"/>
                  </a:solidFill>
                  <a:latin typeface="+mj-lt"/>
                </a:rPr>
                <a:t>agreement</a:t>
              </a:r>
              <a:endParaRPr lang="hu-HU" sz="1400" b="1" dirty="0">
                <a:solidFill>
                  <a:schemeClr val="tx1"/>
                </a:solidFill>
                <a:latin typeface="+mj-lt"/>
              </a:endParaRPr>
            </a:p>
          </p:txBody>
        </p:sp>
        <p:sp>
          <p:nvSpPr>
            <p:cNvPr id="37" name="Téglalap 36">
              <a:extLst>
                <a:ext uri="{FF2B5EF4-FFF2-40B4-BE49-F238E27FC236}">
                  <a16:creationId xmlns:a16="http://schemas.microsoft.com/office/drawing/2014/main" id="{082DB7CD-2615-4767-A55B-797AF39C98DD}"/>
                </a:ext>
              </a:extLst>
            </p:cNvPr>
            <p:cNvSpPr/>
            <p:nvPr/>
          </p:nvSpPr>
          <p:spPr>
            <a:xfrm>
              <a:off x="609602" y="3155459"/>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8" name="Csoportba foglalás 37">
            <a:extLst>
              <a:ext uri="{FF2B5EF4-FFF2-40B4-BE49-F238E27FC236}">
                <a16:creationId xmlns:a16="http://schemas.microsoft.com/office/drawing/2014/main" id="{3344E962-C9E7-4673-9CCE-FC8CEC3EE59D}"/>
              </a:ext>
            </a:extLst>
          </p:cNvPr>
          <p:cNvGrpSpPr/>
          <p:nvPr/>
        </p:nvGrpSpPr>
        <p:grpSpPr>
          <a:xfrm>
            <a:off x="533400" y="2917108"/>
            <a:ext cx="2146850" cy="523791"/>
            <a:chOff x="609602" y="3155459"/>
            <a:chExt cx="1874164" cy="396002"/>
          </a:xfrm>
        </p:grpSpPr>
        <p:sp>
          <p:nvSpPr>
            <p:cNvPr id="39" name="Téglalap 38">
              <a:extLst>
                <a:ext uri="{FF2B5EF4-FFF2-40B4-BE49-F238E27FC236}">
                  <a16:creationId xmlns:a16="http://schemas.microsoft.com/office/drawing/2014/main" id="{BA00336E-0555-4A1A-B0B8-CFE7A7D64656}"/>
                </a:ext>
              </a:extLst>
            </p:cNvPr>
            <p:cNvSpPr/>
            <p:nvPr/>
          </p:nvSpPr>
          <p:spPr>
            <a:xfrm>
              <a:off x="683766" y="3155461"/>
              <a:ext cx="1800000" cy="396000"/>
            </a:xfrm>
            <a:prstGeom prst="rect">
              <a:avLst/>
            </a:prstGeom>
            <a:solidFill>
              <a:srgbClr val="E9D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latin typeface="+mj-lt"/>
                </a:rPr>
                <a:t>Summer universities</a:t>
              </a:r>
            </a:p>
          </p:txBody>
        </p:sp>
        <p:sp>
          <p:nvSpPr>
            <p:cNvPr id="40" name="Téglalap 39">
              <a:extLst>
                <a:ext uri="{FF2B5EF4-FFF2-40B4-BE49-F238E27FC236}">
                  <a16:creationId xmlns:a16="http://schemas.microsoft.com/office/drawing/2014/main" id="{082DB7CD-2615-4767-A55B-797AF39C98DD}"/>
                </a:ext>
              </a:extLst>
            </p:cNvPr>
            <p:cNvSpPr/>
            <p:nvPr/>
          </p:nvSpPr>
          <p:spPr>
            <a:xfrm>
              <a:off x="609602" y="3155459"/>
              <a:ext cx="74165" cy="396000"/>
            </a:xfrm>
            <a:prstGeom prst="rect">
              <a:avLst/>
            </a:prstGeom>
            <a:solidFill>
              <a:srgbClr val="CE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1338600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9E3F52223072E6448E133D42AC821CFF" ma:contentTypeVersion="13" ma:contentTypeDescription="Új dokumentum létrehozása." ma:contentTypeScope="" ma:versionID="979f3ba77cf615f556ea2465c0e080bd">
  <xsd:schema xmlns:xsd="http://www.w3.org/2001/XMLSchema" xmlns:xs="http://www.w3.org/2001/XMLSchema" xmlns:p="http://schemas.microsoft.com/office/2006/metadata/properties" xmlns:ns2="dd3f2cc3-fb5e-4dd6-95d2-33cefb907ce0" xmlns:ns3="5de043ce-df81-4b6e-b89a-e0b5e1cd8f9f" targetNamespace="http://schemas.microsoft.com/office/2006/metadata/properties" ma:root="true" ma:fieldsID="014f492a17484009e732b761e397af3c" ns2:_="" ns3:_="">
    <xsd:import namespace="dd3f2cc3-fb5e-4dd6-95d2-33cefb907ce0"/>
    <xsd:import namespace="5de043ce-df81-4b6e-b89a-e0b5e1cd8f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3f2cc3-fb5e-4dd6-95d2-33cefb907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e043ce-df81-4b6e-b89a-e0b5e1cd8f9f" elementFormDefault="qualified">
    <xsd:import namespace="http://schemas.microsoft.com/office/2006/documentManagement/types"/>
    <xsd:import namespace="http://schemas.microsoft.com/office/infopath/2007/PartnerControls"/>
    <xsd:element name="SharedWithUsers" ma:index="18"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044756-1684-4D50-AB79-B1AEB3190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3f2cc3-fb5e-4dd6-95d2-33cefb907ce0"/>
    <ds:schemaRef ds:uri="5de043ce-df81-4b6e-b89a-e0b5e1cd8f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EE1179-BF8C-4093-A724-80F9F31892DD}">
  <ds:schemaRefs>
    <ds:schemaRef ds:uri="dd3f2cc3-fb5e-4dd6-95d2-33cefb907ce0"/>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5de043ce-df81-4b6e-b89a-e0b5e1cd8f9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6F1AE6F-EC3D-4517-88BC-ADF79FE8AD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1973</TotalTime>
  <Words>1273</Words>
  <Application>Microsoft Office PowerPoint</Application>
  <PresentationFormat>Diavetítés a képernyőre (16:9 oldalarány)</PresentationFormat>
  <Paragraphs>216</Paragraphs>
  <Slides>19</Slides>
  <Notes>4</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19</vt:i4>
      </vt:variant>
    </vt:vector>
  </HeadingPairs>
  <TitlesOfParts>
    <vt:vector size="25" baseType="lpstr">
      <vt:lpstr>Goldenbook</vt:lpstr>
      <vt:lpstr>Calibri</vt:lpstr>
      <vt:lpstr>Open Sans</vt:lpstr>
      <vt:lpstr>Times New Roman</vt:lpstr>
      <vt:lpstr>Arial</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ELTEfeszt_V2</dc:title>
  <dc:creator>Mózs Barbara</dc:creator>
  <cp:lastModifiedBy>Gaál Tekla</cp:lastModifiedBy>
  <cp:revision>172</cp:revision>
  <dcterms:created xsi:type="dcterms:W3CDTF">2006-08-16T00:00:00Z</dcterms:created>
  <dcterms:modified xsi:type="dcterms:W3CDTF">2024-02-01T12:35:12Z</dcterms:modified>
  <dc:identifier>DAENMr7xKVo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0x0101009E3F52223072E6448E133D42AC821CFF</vt:lpwstr>
  </property>
</Properties>
</file>