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67"/>
  </p:notesMasterIdLst>
  <p:sldIdLst>
    <p:sldId id="274" r:id="rId5"/>
    <p:sldId id="301" r:id="rId6"/>
    <p:sldId id="359" r:id="rId7"/>
    <p:sldId id="302" r:id="rId8"/>
    <p:sldId id="305" r:id="rId9"/>
    <p:sldId id="306" r:id="rId10"/>
    <p:sldId id="307" r:id="rId11"/>
    <p:sldId id="308" r:id="rId12"/>
    <p:sldId id="312" r:id="rId13"/>
    <p:sldId id="367" r:id="rId14"/>
    <p:sldId id="313" r:id="rId15"/>
    <p:sldId id="314" r:id="rId16"/>
    <p:sldId id="315" r:id="rId17"/>
    <p:sldId id="316" r:id="rId18"/>
    <p:sldId id="317" r:id="rId19"/>
    <p:sldId id="318" r:id="rId20"/>
    <p:sldId id="319" r:id="rId21"/>
    <p:sldId id="320" r:id="rId22"/>
    <p:sldId id="321" r:id="rId23"/>
    <p:sldId id="322" r:id="rId24"/>
    <p:sldId id="323" r:id="rId25"/>
    <p:sldId id="360" r:id="rId26"/>
    <p:sldId id="324" r:id="rId27"/>
    <p:sldId id="325" r:id="rId28"/>
    <p:sldId id="326" r:id="rId29"/>
    <p:sldId id="327" r:id="rId30"/>
    <p:sldId id="328" r:id="rId31"/>
    <p:sldId id="329" r:id="rId32"/>
    <p:sldId id="330" r:id="rId33"/>
    <p:sldId id="331" r:id="rId34"/>
    <p:sldId id="332" r:id="rId35"/>
    <p:sldId id="361" r:id="rId36"/>
    <p:sldId id="362" r:id="rId37"/>
    <p:sldId id="333" r:id="rId38"/>
    <p:sldId id="334" r:id="rId39"/>
    <p:sldId id="335" r:id="rId40"/>
    <p:sldId id="336" r:id="rId41"/>
    <p:sldId id="337" r:id="rId42"/>
    <p:sldId id="338" r:id="rId43"/>
    <p:sldId id="339" r:id="rId44"/>
    <p:sldId id="340" r:id="rId45"/>
    <p:sldId id="358" r:id="rId46"/>
    <p:sldId id="341" r:id="rId47"/>
    <p:sldId id="342" r:id="rId48"/>
    <p:sldId id="343" r:id="rId49"/>
    <p:sldId id="344" r:id="rId50"/>
    <p:sldId id="345" r:id="rId51"/>
    <p:sldId id="346" r:id="rId52"/>
    <p:sldId id="347" r:id="rId53"/>
    <p:sldId id="348" r:id="rId54"/>
    <p:sldId id="349" r:id="rId55"/>
    <p:sldId id="350" r:id="rId56"/>
    <p:sldId id="351" r:id="rId57"/>
    <p:sldId id="352" r:id="rId58"/>
    <p:sldId id="353" r:id="rId59"/>
    <p:sldId id="354" r:id="rId60"/>
    <p:sldId id="355" r:id="rId61"/>
    <p:sldId id="356" r:id="rId62"/>
    <p:sldId id="357" r:id="rId63"/>
    <p:sldId id="363" r:id="rId64"/>
    <p:sldId id="364" r:id="rId65"/>
    <p:sldId id="275" r:id="rId66"/>
  </p:sldIdLst>
  <p:sldSz cx="9144000" cy="5143500" type="screen16x9"/>
  <p:notesSz cx="6858000" cy="9144000"/>
  <p:embeddedFontLst>
    <p:embeddedFont>
      <p:font typeface="Calibri" panose="020F0502020204030204" pitchFamily="34" charset="0"/>
      <p:regular r:id="rId68"/>
      <p:bold r:id="rId69"/>
      <p:italic r:id="rId70"/>
      <p:boldItalic r:id="rId71"/>
    </p:embeddedFont>
    <p:embeddedFont>
      <p:font typeface="Garamond" panose="02020404030301010803" pitchFamily="18" charset="0"/>
      <p:regular r:id="rId72"/>
      <p:bold r:id="rId73"/>
      <p:italic r:id="rId74"/>
    </p:embeddedFont>
    <p:embeddedFont>
      <p:font typeface="Goldenbook" panose="02070502060405060302" charset="-18"/>
      <p:regular r:id="rId75"/>
      <p:bold r:id="rId76"/>
    </p:embeddedFont>
    <p:embeddedFont>
      <p:font typeface="Open Sans" panose="020B0604020202020204" charset="0"/>
      <p:regular r:id="rId77"/>
      <p:bold r:id="rId78"/>
      <p:italic r:id="rId79"/>
      <p:boldItalic r:id="rId80"/>
    </p:embeddedFont>
  </p:embeddedFontLst>
  <p:defaultTex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7C5DA2EA-6E77-4E3A-901E-F25B53722AF6}">
          <p14:sldIdLst>
            <p14:sldId id="274"/>
            <p14:sldId id="301"/>
            <p14:sldId id="359"/>
            <p14:sldId id="302"/>
            <p14:sldId id="305"/>
            <p14:sldId id="306"/>
            <p14:sldId id="307"/>
            <p14:sldId id="308"/>
            <p14:sldId id="312"/>
            <p14:sldId id="367"/>
            <p14:sldId id="313"/>
            <p14:sldId id="314"/>
            <p14:sldId id="315"/>
            <p14:sldId id="316"/>
            <p14:sldId id="317"/>
            <p14:sldId id="318"/>
            <p14:sldId id="319"/>
            <p14:sldId id="320"/>
            <p14:sldId id="321"/>
            <p14:sldId id="322"/>
            <p14:sldId id="323"/>
            <p14:sldId id="360"/>
            <p14:sldId id="324"/>
            <p14:sldId id="325"/>
            <p14:sldId id="326"/>
            <p14:sldId id="327"/>
            <p14:sldId id="328"/>
            <p14:sldId id="329"/>
            <p14:sldId id="330"/>
            <p14:sldId id="331"/>
            <p14:sldId id="332"/>
            <p14:sldId id="361"/>
            <p14:sldId id="362"/>
            <p14:sldId id="333"/>
            <p14:sldId id="334"/>
            <p14:sldId id="335"/>
            <p14:sldId id="336"/>
            <p14:sldId id="337"/>
            <p14:sldId id="338"/>
            <p14:sldId id="339"/>
            <p14:sldId id="340"/>
            <p14:sldId id="358"/>
            <p14:sldId id="341"/>
            <p14:sldId id="342"/>
          </p14:sldIdLst>
        </p14:section>
        <p14:section name="Névtelen szakasz" id="{02AD8CDF-CF0E-4E01-BE68-91282AA04D5A}">
          <p14:sldIdLst>
            <p14:sldId id="343"/>
            <p14:sldId id="344"/>
            <p14:sldId id="345"/>
            <p14:sldId id="346"/>
            <p14:sldId id="347"/>
            <p14:sldId id="348"/>
            <p14:sldId id="349"/>
            <p14:sldId id="350"/>
            <p14:sldId id="351"/>
            <p14:sldId id="352"/>
            <p14:sldId id="353"/>
            <p14:sldId id="354"/>
            <p14:sldId id="355"/>
            <p14:sldId id="356"/>
            <p14:sldId id="357"/>
            <p14:sldId id="363"/>
            <p14:sldId id="364"/>
            <p14:sldId id="275"/>
          </p14:sldIdLst>
        </p14:section>
      </p14:sectionLst>
    </p:ext>
    <p:ext uri="{EFAFB233-063F-42B5-8137-9DF3F51BA10A}">
      <p15:sldGuideLst xmlns:p15="http://schemas.microsoft.com/office/powerpoint/2012/main">
        <p15:guide id="1" orient="horz" pos="261" userDrawn="1">
          <p15:clr>
            <a:srgbClr val="A4A3A4"/>
          </p15:clr>
        </p15:guide>
        <p15:guide id="3" orient="horz" pos="3204" userDrawn="1">
          <p15:clr>
            <a:srgbClr val="A4A3A4"/>
          </p15:clr>
        </p15:guide>
        <p15:guide id="4" userDrawn="1">
          <p15:clr>
            <a:srgbClr val="A4A3A4"/>
          </p15:clr>
        </p15:guide>
        <p15:guide id="5" pos="5760" userDrawn="1">
          <p15:clr>
            <a:srgbClr val="A4A3A4"/>
          </p15:clr>
        </p15:guide>
        <p15:guide id="6" orient="horz" pos="132" userDrawn="1">
          <p15:clr>
            <a:srgbClr val="A4A3A4"/>
          </p15:clr>
        </p15:guide>
        <p15:guide id="7" orient="horz" pos="3012" userDrawn="1">
          <p15:clr>
            <a:srgbClr val="A4A3A4"/>
          </p15:clr>
        </p15:guide>
        <p15:guide id="8" pos="143" userDrawn="1">
          <p15:clr>
            <a:srgbClr val="A4A3A4"/>
          </p15:clr>
        </p15:guide>
        <p15:guide id="9" pos="5616" userDrawn="1">
          <p15:clr>
            <a:srgbClr val="A4A3A4"/>
          </p15:clr>
        </p15:guide>
        <p15:guide id="10" pos="2880" userDrawn="1">
          <p15:clr>
            <a:srgbClr val="A4A3A4"/>
          </p15:clr>
        </p15:guide>
        <p15:guide id="12" pos="1968" userDrawn="1">
          <p15:clr>
            <a:srgbClr val="A4A3A4"/>
          </p15:clr>
        </p15:guide>
        <p15:guide id="13" pos="3792" userDrawn="1">
          <p15:clr>
            <a:srgbClr val="A4A3A4"/>
          </p15:clr>
        </p15:guide>
        <p15:guide id="15" orient="horz" pos="1908" userDrawn="1">
          <p15:clr>
            <a:srgbClr val="A4A3A4"/>
          </p15:clr>
        </p15:guide>
        <p15:guide id="16" orient="horz" pos="1476" userDrawn="1">
          <p15:clr>
            <a:srgbClr val="A4A3A4"/>
          </p15:clr>
        </p15:guide>
        <p15:guide id="17" orient="horz" pos="1380" userDrawn="1">
          <p15:clr>
            <a:srgbClr val="A4A3A4"/>
          </p15:clr>
        </p15:guide>
        <p15:guide id="18" pos="240" userDrawn="1">
          <p15:clr>
            <a:srgbClr val="A4A3A4"/>
          </p15:clr>
        </p15:guide>
        <p15:guide id="19" pos="896" userDrawn="1">
          <p15:clr>
            <a:srgbClr val="A4A3A4"/>
          </p15:clr>
        </p15:guide>
        <p15:guide id="20" orient="horz" pos="948" userDrawn="1">
          <p15:clr>
            <a:srgbClr val="A4A3A4"/>
          </p15:clr>
        </p15:guide>
        <p15:guide id="21" orient="horz" pos="2580" userDrawn="1">
          <p15:clr>
            <a:srgbClr val="A4A3A4"/>
          </p15:clr>
        </p15:guide>
        <p15:guide id="22" orient="horz" pos="468" userDrawn="1">
          <p15:clr>
            <a:srgbClr val="A4A3A4"/>
          </p15:clr>
        </p15:guide>
        <p15:guide id="23" orient="horz" pos="516" userDrawn="1">
          <p15:clr>
            <a:srgbClr val="A4A3A4"/>
          </p15:clr>
        </p15:guide>
        <p15:guide id="24" orient="horz" pos="303" userDrawn="1">
          <p15:clr>
            <a:srgbClr val="A4A3A4"/>
          </p15:clr>
        </p15:guide>
        <p15:guide id="25" orient="horz" pos="26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ál Tekla" initials="GT" lastIdx="2" clrIdx="0">
    <p:extLst>
      <p:ext uri="{19B8F6BF-5375-455C-9EA6-DF929625EA0E}">
        <p15:presenceInfo xmlns:p15="http://schemas.microsoft.com/office/powerpoint/2012/main" userId="S-1-5-21-3563093249-3610939986-1009612277-20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324"/>
    <a:srgbClr val="53565A"/>
    <a:srgbClr val="CEB390"/>
    <a:srgbClr val="C8C9C7"/>
    <a:srgbClr val="F9E6E3"/>
    <a:srgbClr val="E9DBC9"/>
    <a:srgbClr val="E18B7F"/>
    <a:srgbClr val="EBAA9F"/>
    <a:srgbClr val="682320"/>
    <a:srgbClr val="C13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8D62B-2037-B659-4984-0A5D202186A1}" v="748" dt="2022-08-30T15:27:18.196"/>
    <p1510:client id="{BC94E2B9-548D-8A24-AA3C-D513F00CBB51}" v="27" dt="2022-08-26T22:44:18.225"/>
    <p1510:client id="{D64E7BC9-6625-B766-73EF-E5026442BBAF}" v="16" dt="2022-08-28T11:15:49.825"/>
    <p1510:client id="{6118D01E-71A0-3647-0490-EE6F4EAA0912}" v="238" dt="2022-08-31T08:32:12.696"/>
    <p1510:client id="{65C9560E-3019-C8F5-1671-D9F4F510B68C}" v="142" dt="2022-08-31T09:15:22.697"/>
    <p1510:client id="{8BFD0810-C500-206F-9268-7D12E6943736}" v="338" dt="2022-08-27T11:40:16.694"/>
    <p1510:client id="{DCCB251E-24C8-3F14-3A05-73DDDC8A8B11}" v="48" dt="2022-08-26T22:28:15.765"/>
    <p1510:client id="{B3E957BC-32B6-499A-B723-97D9A2A0CF93}" v="63" dt="2022-08-31T18:29:05.389"/>
    <p1510:client id="{E11F6146-469B-3E9D-BB6E-342ACFEEA7B9}" v="14" dt="2022-08-27T09:27:50.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96" y="114"/>
      </p:cViewPr>
      <p:guideLst>
        <p:guide orient="horz" pos="261"/>
        <p:guide orient="horz" pos="3204"/>
        <p:guide/>
        <p:guide pos="5760"/>
        <p:guide orient="horz" pos="132"/>
        <p:guide orient="horz" pos="3012"/>
        <p:guide pos="143"/>
        <p:guide pos="5616"/>
        <p:guide pos="2880"/>
        <p:guide pos="1968"/>
        <p:guide pos="3792"/>
        <p:guide orient="horz" pos="1908"/>
        <p:guide orient="horz" pos="1476"/>
        <p:guide orient="horz" pos="1380"/>
        <p:guide pos="240"/>
        <p:guide pos="896"/>
        <p:guide orient="horz" pos="948"/>
        <p:guide orient="horz" pos="2580"/>
        <p:guide orient="horz" pos="468"/>
        <p:guide orient="horz" pos="516"/>
        <p:guide orient="horz" pos="303"/>
        <p:guide orient="horz" pos="26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1.fntdata"/><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7.fntdata"/><Relationship Id="rId79" Type="http://schemas.openxmlformats.org/officeDocument/2006/relationships/font" Target="fonts/font12.fntdata"/><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commentAuthors" Target="commentAuthors.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font" Target="fonts/font4.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76248-A4A7-4E1E-9988-5C08192E636E}" type="datetimeFigureOut">
              <a:rPr lang="hu-HU" smtClean="0"/>
              <a:t>2022.09.06.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DB172B-FA2F-49EF-85DE-CA9666E13594}" type="slidenum">
              <a:rPr lang="hu-HU" smtClean="0"/>
              <a:t>‹#›</a:t>
            </a:fld>
            <a:endParaRPr lang="hu-HU"/>
          </a:p>
        </p:txBody>
      </p:sp>
    </p:spTree>
    <p:extLst>
      <p:ext uri="{BB962C8B-B14F-4D97-AF65-F5344CB8AC3E}">
        <p14:creationId xmlns:p14="http://schemas.microsoft.com/office/powerpoint/2010/main" val="184126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DB172B-FA2F-49EF-85DE-CA9666E13594}"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09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DB172B-FA2F-49EF-85DE-CA9666E13594}"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51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9/6/2022</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btk.elte.hu/welcome-to-our-new-student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foundation@btk.elte.h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nterhungary.gov.hu/eh/?en"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btk.elte.hu/fees-and-finances"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btk.elte.hu/dstore/document/5605/calendar.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btk.elte.hu/en/content/foundation-programmes.t.3437?m=245" TargetMode="External"/><Relationship Id="rId4" Type="http://schemas.openxmlformats.org/officeDocument/2006/relationships/hyperlink" Target="https://www.btk.elte.hu/en/content/education.cl.19?m=1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moodle.urv.cat/wiki/P%C3%A0gina_principal" TargetMode="Externa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btk.elte.hu/e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s://www.elte.hu/en/academic-calenda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hyperlink" Target="https://btk.elte.hu/en/content/absence-policy-for-the-foundation-programmes.t.4220?m=305"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vakcinainfo.gov.hu/"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docs.google.com/spreadsheets/d/129LcixeU9W-51CquHuPqxVIHZeseiGTDrxmTqUG4kLY/edit#gid=1228398188" TargetMode="External"/><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btk.elte.hu/en/content/it-support.t.5128?m=350" TargetMode="External"/><Relationship Id="rId4" Type="http://schemas.openxmlformats.org/officeDocument/2006/relationships/hyperlink" Target="https://www.elte.hu/en/it-suppor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btk.elte.hu/welcome-to-our-new-students?_locale=en"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btk.elte.hu/en/" TargetMode="External"/><Relationship Id="rId7" Type="http://schemas.openxmlformats.org/officeDocument/2006/relationships/hyperlink" Target="https://www.facebook.com/eltefacultyofhumanities/"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instagram.com/elte_faculty_of_humanities/?hl=hu" TargetMode="External"/><Relationship Id="rId4" Type="http://schemas.openxmlformats.org/officeDocument/2006/relationships/hyperlink" Target="https://btk.elte.hu/welcome-to-our-new-student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suf.hu/neptun" TargetMode="External"/><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helpwiki.evergreen.edu/wiki/index.php/Assessment_and_Grading_Tools" TargetMode="External"/><Relationship Id="rId5" Type="http://schemas.openxmlformats.org/officeDocument/2006/relationships/image" Target="../media/image6.png"/><Relationship Id="rId10" Type="http://schemas.openxmlformats.org/officeDocument/2006/relationships/hyperlink" Target="https://www.new-educ.com/%D8%A7%D8%B3%D8%AA%D8%AE%D8%AF%D8%A7%D9%85-%D8%A8%D8%B1%D9%86%D8%A7%D9%85%D8%AC-%D8%B2%D9%88%D9%88%D9%85-zoom-%D9%81%D9%8A-%D8%A7%D9%84%D8%AA%D8%B9%D9%84%D9%8A%D9%85" TargetMode="External"/><Relationship Id="rId4" Type="http://schemas.openxmlformats.org/officeDocument/2006/relationships/hyperlink" Target="https://moodle.urv.cat/wiki/P%C3%A0gina_principal" TargetMode="Externa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ép 7">
            <a:extLst>
              <a:ext uri="{FF2B5EF4-FFF2-40B4-BE49-F238E27FC236}">
                <a16:creationId xmlns:a16="http://schemas.microsoft.com/office/drawing/2014/main" id="{973F341A-7720-6F4D-AC26-9CB4FFB8EC87}"/>
              </a:ext>
            </a:extLst>
          </p:cNvPr>
          <p:cNvPicPr>
            <a:picLocks noChangeAspect="1"/>
          </p:cNvPicPr>
          <p:nvPr/>
        </p:nvPicPr>
        <p:blipFill>
          <a:blip r:embed="rId2"/>
          <a:stretch>
            <a:fillRect/>
          </a:stretch>
        </p:blipFill>
        <p:spPr>
          <a:xfrm>
            <a:off x="0" y="0"/>
            <a:ext cx="9144000" cy="5143500"/>
          </a:xfrm>
          <a:prstGeom prst="rect">
            <a:avLst/>
          </a:prstGeo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542924" y="1352550"/>
            <a:ext cx="7458076" cy="2024721"/>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500" spc="225" dirty="0">
                <a:solidFill>
                  <a:schemeClr val="bg1"/>
                </a:solidFill>
                <a:latin typeface="Open Sans"/>
                <a:ea typeface="Open Sans"/>
                <a:cs typeface="Open Sans"/>
              </a:rPr>
              <a:t>Starting the </a:t>
            </a:r>
            <a:r>
              <a:rPr lang="hu-HU" sz="4500" spc="225" dirty="0" err="1">
                <a:solidFill>
                  <a:schemeClr val="bg1"/>
                </a:solidFill>
                <a:latin typeface="Open Sans"/>
                <a:ea typeface="Open Sans"/>
                <a:cs typeface="Open Sans"/>
              </a:rPr>
              <a:t>autum</a:t>
            </a:r>
            <a:r>
              <a:rPr lang="hu-HU" sz="4500" spc="225" dirty="0">
                <a:solidFill>
                  <a:schemeClr val="bg1"/>
                </a:solidFill>
                <a:latin typeface="Open Sans"/>
                <a:ea typeface="Open Sans"/>
                <a:cs typeface="Open Sans"/>
              </a:rPr>
              <a:t> </a:t>
            </a:r>
            <a:r>
              <a:rPr lang="en-US" sz="4500" spc="225" dirty="0">
                <a:solidFill>
                  <a:schemeClr val="bg1"/>
                </a:solidFill>
                <a:latin typeface="Open Sans"/>
                <a:ea typeface="Open Sans"/>
                <a:cs typeface="Open Sans"/>
              </a:rPr>
              <a:t>semester</a:t>
            </a:r>
            <a:endParaRPr lang="hu-HU" sz="3300" dirty="0">
              <a:solidFill>
                <a:schemeClr val="bg1"/>
              </a:solidFill>
              <a:latin typeface="Open Sans"/>
              <a:ea typeface="Open Sans"/>
              <a:cs typeface="Open Sans"/>
            </a:endParaRPr>
          </a:p>
        </p:txBody>
      </p:sp>
      <p:sp>
        <p:nvSpPr>
          <p:cNvPr id="5" name="Cím 1">
            <a:extLst>
              <a:ext uri="{FF2B5EF4-FFF2-40B4-BE49-F238E27FC236}">
                <a16:creationId xmlns:a16="http://schemas.microsoft.com/office/drawing/2014/main" id="{B46220C8-18AF-4FD2-A0E3-B402C4421CA8}"/>
              </a:ext>
            </a:extLst>
          </p:cNvPr>
          <p:cNvSpPr txBox="1">
            <a:spLocks/>
          </p:cNvSpPr>
          <p:nvPr/>
        </p:nvSpPr>
        <p:spPr>
          <a:xfrm>
            <a:off x="542924" y="3287818"/>
            <a:ext cx="6238876" cy="1036531"/>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r>
              <a:rPr lang="hu-HU" sz="1575" spc="225">
                <a:solidFill>
                  <a:schemeClr val="bg1"/>
                </a:solidFill>
                <a:latin typeface="Open Sans" panose="020B0606030504020204" pitchFamily="34" charset="0"/>
                <a:ea typeface="Open Sans" panose="020B0606030504020204" pitchFamily="34" charset="0"/>
                <a:cs typeface="Open Sans" panose="020B0606030504020204" pitchFamily="34" charset="0"/>
              </a:rPr>
              <a:t>Dr Attila STARCEVIC (Mr), </a:t>
            </a:r>
            <a:r>
              <a:rPr lang="hu-HU" sz="1000" spc="225">
                <a:solidFill>
                  <a:schemeClr val="bg1"/>
                </a:solidFill>
                <a:latin typeface="Open Sans" panose="020B0606030504020204" pitchFamily="34" charset="0"/>
                <a:ea typeface="Open Sans" panose="020B0606030504020204" pitchFamily="34" charset="0"/>
                <a:cs typeface="Open Sans" panose="020B0606030504020204" pitchFamily="34" charset="0"/>
              </a:rPr>
              <a:t>Deputy Head of Dept of Int Affairs, Foundation Programme Coordinator</a:t>
            </a:r>
          </a:p>
          <a:p>
            <a:pPr>
              <a:lnSpc>
                <a:spcPct val="134000"/>
              </a:lnSpc>
            </a:pPr>
            <a:r>
              <a:rPr lang="hu-HU" sz="1575" spc="225">
                <a:solidFill>
                  <a:schemeClr val="bg1"/>
                </a:solidFill>
                <a:latin typeface="Open Sans" panose="020B0606030504020204" pitchFamily="34" charset="0"/>
                <a:ea typeface="Open Sans" panose="020B0606030504020204" pitchFamily="34" charset="0"/>
                <a:cs typeface="Open Sans" panose="020B0606030504020204" pitchFamily="34" charset="0"/>
              </a:rPr>
              <a:t>Ms Dóra SZABÓ, </a:t>
            </a:r>
            <a:r>
              <a:rPr lang="hu-HU" sz="1000" spc="225">
                <a:solidFill>
                  <a:schemeClr val="bg1"/>
                </a:solidFill>
                <a:latin typeface="Open Sans" panose="020B0606030504020204" pitchFamily="34" charset="0"/>
                <a:ea typeface="Open Sans" panose="020B0606030504020204" pitchFamily="34" charset="0"/>
                <a:cs typeface="Open Sans" panose="020B0606030504020204" pitchFamily="34" charset="0"/>
              </a:rPr>
              <a:t>Foundation Programme Coordinator</a:t>
            </a:r>
          </a:p>
        </p:txBody>
      </p:sp>
      <p:sp>
        <p:nvSpPr>
          <p:cNvPr id="6" name="Cím 1">
            <a:extLst>
              <a:ext uri="{FF2B5EF4-FFF2-40B4-BE49-F238E27FC236}">
                <a16:creationId xmlns:a16="http://schemas.microsoft.com/office/drawing/2014/main" id="{881288BA-6D9D-4519-B627-D3320E1CCA2E}"/>
              </a:ext>
            </a:extLst>
          </p:cNvPr>
          <p:cNvSpPr txBox="1">
            <a:spLocks/>
          </p:cNvSpPr>
          <p:nvPr/>
        </p:nvSpPr>
        <p:spPr>
          <a:xfrm>
            <a:off x="542924" y="4305299"/>
            <a:ext cx="5524227" cy="447967"/>
          </a:xfrm>
          <a:prstGeom prst="rect">
            <a:avLst/>
          </a:prstGeom>
        </p:spPr>
        <p:txBody>
          <a:bodyPr vert="horz" lIns="68580" tIns="34290" rIns="68580" bIns="3429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1575" spc="225">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1650" spc="225" dirty="0" err="1">
                <a:solidFill>
                  <a:schemeClr val="bg1"/>
                </a:solidFill>
                <a:latin typeface="Open Sans"/>
                <a:ea typeface="Open Sans"/>
                <a:cs typeface="Open Sans"/>
              </a:rPr>
              <a:t>Information</a:t>
            </a:r>
            <a:r>
              <a:rPr lang="hu-HU" sz="1650" spc="225" dirty="0">
                <a:solidFill>
                  <a:schemeClr val="bg1"/>
                </a:solidFill>
                <a:latin typeface="Open Sans"/>
                <a:ea typeface="Open Sans"/>
                <a:cs typeface="Open Sans"/>
              </a:rPr>
              <a:t> </a:t>
            </a:r>
            <a:r>
              <a:rPr lang="hu-HU" sz="1650" spc="225" dirty="0" err="1">
                <a:solidFill>
                  <a:schemeClr val="bg1"/>
                </a:solidFill>
                <a:latin typeface="Open Sans"/>
                <a:ea typeface="Open Sans"/>
                <a:cs typeface="Open Sans"/>
              </a:rPr>
              <a:t>Days</a:t>
            </a:r>
            <a:r>
              <a:rPr lang="hu-HU" sz="1650" spc="225">
                <a:solidFill>
                  <a:schemeClr val="bg1"/>
                </a:solidFill>
                <a:latin typeface="Open Sans"/>
                <a:ea typeface="Open Sans"/>
                <a:cs typeface="Open Sans"/>
              </a:rPr>
              <a:t>, 6—9 September</a:t>
            </a:r>
            <a:r>
              <a:rPr lang="hu-HU" sz="1650" spc="225" dirty="0">
                <a:solidFill>
                  <a:schemeClr val="bg1"/>
                </a:solidFill>
                <a:latin typeface="Open Sans"/>
                <a:ea typeface="Open Sans"/>
                <a:cs typeface="Open Sans"/>
              </a:rPr>
              <a:t> 2022</a:t>
            </a:r>
            <a:endParaRPr lang="hu-HU" sz="1650" dirty="0">
              <a:solidFill>
                <a:schemeClr val="bg1"/>
              </a:solidFill>
              <a:latin typeface="Open Sans"/>
              <a:ea typeface="Open Sans"/>
              <a:cs typeface="Open Sans"/>
            </a:endParaRPr>
          </a:p>
        </p:txBody>
      </p:sp>
    </p:spTree>
    <p:extLst>
      <p:ext uri="{BB962C8B-B14F-4D97-AF65-F5344CB8AC3E}">
        <p14:creationId xmlns:p14="http://schemas.microsoft.com/office/powerpoint/2010/main" val="101295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8" name="Téglalap 7"/>
          <p:cNvSpPr/>
          <p:nvPr/>
        </p:nvSpPr>
        <p:spPr>
          <a:xfrm>
            <a:off x="457200" y="307181"/>
            <a:ext cx="8086725" cy="3662307"/>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hu-HU" sz="2000" dirty="0">
                <a:solidFill>
                  <a:prstClr val="white"/>
                </a:solidFill>
                <a:latin typeface="Calibri"/>
              </a:rPr>
              <a:t>BREAKING NEWS</a:t>
            </a:r>
          </a:p>
          <a:p>
            <a:pPr marL="0" marR="0" lvl="0" indent="0" algn="l" defTabSz="457200" rtl="0" eaLnBrk="1" fontAlgn="auto" latinLnBrk="0" hangingPunct="1">
              <a:lnSpc>
                <a:spcPct val="100000"/>
              </a:lnSpc>
              <a:spcBef>
                <a:spcPts val="0"/>
              </a:spcBef>
              <a:spcAft>
                <a:spcPts val="0"/>
              </a:spcAft>
              <a:buClrTx/>
              <a:buSzTx/>
              <a:buFontTx/>
              <a:buNone/>
              <a:tabLst/>
              <a:defRPr/>
            </a:pPr>
            <a:endParaRPr lang="hu-HU" sz="1600" dirty="0">
              <a:solidFill>
                <a:prstClr val="white"/>
              </a:solidFill>
              <a:latin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hu-HU" sz="1600" dirty="0">
                <a:solidFill>
                  <a:schemeClr val="accent6">
                    <a:lumMod val="75000"/>
                  </a:schemeClr>
                </a:solidFill>
                <a:latin typeface="Calibri"/>
              </a:rPr>
              <a:t>T</a:t>
            </a:r>
            <a:r>
              <a:rPr kumimoji="0" lang="en-US" sz="1600" b="0" i="0" u="none" strike="noStrike" kern="1200" cap="none" spc="0" normalizeH="0" baseline="0" noProof="0" dirty="0">
                <a:ln>
                  <a:noFill/>
                </a:ln>
                <a:solidFill>
                  <a:schemeClr val="accent6">
                    <a:lumMod val="75000"/>
                  </a:schemeClr>
                </a:solidFill>
                <a:effectLst/>
                <a:uLnTx/>
                <a:uFillTx/>
                <a:latin typeface="Calibri"/>
                <a:ea typeface="+mn-ea"/>
                <a:cs typeface="+mn-cs"/>
              </a:rPr>
              <a:t>he University is adjusting the term’s schedule. The ongoing pandemic and the current energy crisis have made it necessary to be prepared for an eventual move to online learning.</a:t>
            </a:r>
            <a:endParaRPr kumimoji="0" lang="hu-HU" sz="1600" b="0" i="0" u="none" strike="noStrike" kern="1200" cap="none" spc="0" normalizeH="0" baseline="0" noProof="0" dirty="0">
              <a:ln>
                <a:noFill/>
              </a:ln>
              <a:solidFill>
                <a:schemeClr val="accent6">
                  <a:lumMod val="75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accent6">
                  <a:lumMod val="75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Calibri"/>
                <a:ea typeface="+mn-ea"/>
                <a:cs typeface="+mn-cs"/>
              </a:rPr>
              <a:t>One immediate change in the academic calendar is that the Autumn break is </a:t>
            </a:r>
            <a:r>
              <a:rPr kumimoji="0" lang="hu-HU" sz="1600" b="0" i="0" u="none" strike="noStrike" kern="1200" cap="none" spc="0" normalizeH="0" baseline="0" noProof="0" dirty="0" err="1">
                <a:ln>
                  <a:noFill/>
                </a:ln>
                <a:solidFill>
                  <a:schemeClr val="accent6">
                    <a:lumMod val="75000"/>
                  </a:schemeClr>
                </a:solidFill>
                <a:effectLst/>
                <a:uLnTx/>
                <a:uFillTx/>
                <a:latin typeface="Calibri"/>
                <a:ea typeface="+mn-ea"/>
                <a:cs typeface="+mn-cs"/>
              </a:rPr>
              <a:t>postponed</a:t>
            </a:r>
            <a:r>
              <a:rPr kumimoji="0" lang="hu-HU" sz="1600" b="0" i="0" u="none" strike="noStrike" kern="1200" cap="none" spc="0" normalizeH="0" baseline="0" noProof="0" dirty="0">
                <a:ln>
                  <a:noFill/>
                </a:ln>
                <a:solidFill>
                  <a:schemeClr val="accent6">
                    <a:lumMod val="75000"/>
                  </a:schemeClr>
                </a:solidFill>
                <a:effectLst/>
                <a:uLnTx/>
                <a:uFillTx/>
                <a:latin typeface="Calibri"/>
                <a:ea typeface="+mn-ea"/>
                <a:cs typeface="+mn-cs"/>
              </a:rPr>
              <a:t> </a:t>
            </a:r>
            <a:r>
              <a:rPr kumimoji="0" lang="hu-HU" sz="1600" b="0" i="0" u="none" strike="noStrike" kern="1200" cap="none" spc="0" normalizeH="0" baseline="0" noProof="0" dirty="0" err="1">
                <a:ln>
                  <a:noFill/>
                </a:ln>
                <a:solidFill>
                  <a:schemeClr val="accent6">
                    <a:lumMod val="75000"/>
                  </a:schemeClr>
                </a:solidFill>
                <a:effectLst/>
                <a:uLnTx/>
                <a:uFillTx/>
                <a:latin typeface="Calibri"/>
                <a:ea typeface="+mn-ea"/>
                <a:cs typeface="+mn-cs"/>
              </a:rPr>
              <a:t>until</a:t>
            </a:r>
            <a:r>
              <a:rPr kumimoji="0" lang="hu-HU" sz="1600" b="0" i="0" u="none" strike="noStrike" kern="1200" cap="none" spc="0" normalizeH="0" baseline="0" noProof="0" dirty="0">
                <a:ln>
                  <a:noFill/>
                </a:ln>
                <a:solidFill>
                  <a:schemeClr val="accent6">
                    <a:lumMod val="75000"/>
                  </a:schemeClr>
                </a:solidFill>
                <a:effectLst/>
                <a:uLnTx/>
                <a:uFillTx/>
                <a:latin typeface="Calibri"/>
                <a:ea typeface="+mn-ea"/>
                <a:cs typeface="+mn-cs"/>
              </a:rPr>
              <a:t> </a:t>
            </a:r>
            <a:r>
              <a:rPr kumimoji="0" lang="hu-HU" sz="1600" b="0" i="0" u="none" strike="noStrike" kern="1200" cap="none" spc="0" normalizeH="0" baseline="0" noProof="0" dirty="0" err="1">
                <a:ln>
                  <a:noFill/>
                </a:ln>
                <a:solidFill>
                  <a:schemeClr val="accent6">
                    <a:lumMod val="75000"/>
                  </a:schemeClr>
                </a:solidFill>
                <a:effectLst/>
                <a:uLnTx/>
                <a:uFillTx/>
                <a:latin typeface="Calibri"/>
                <a:ea typeface="+mn-ea"/>
                <a:cs typeface="+mn-cs"/>
              </a:rPr>
              <a:t>the</a:t>
            </a:r>
            <a:r>
              <a:rPr kumimoji="0" lang="hu-HU" sz="1600" b="0" i="0" u="none" strike="noStrike" kern="1200" cap="none" spc="0" normalizeH="0" baseline="0" noProof="0" dirty="0">
                <a:ln>
                  <a:noFill/>
                </a:ln>
                <a:solidFill>
                  <a:schemeClr val="accent6">
                    <a:lumMod val="75000"/>
                  </a:schemeClr>
                </a:solidFill>
                <a:effectLst/>
                <a:uLnTx/>
                <a:uFillTx/>
                <a:latin typeface="Calibri"/>
                <a:ea typeface="+mn-ea"/>
                <a:cs typeface="+mn-cs"/>
              </a:rPr>
              <a:t> end of </a:t>
            </a:r>
            <a:r>
              <a:rPr kumimoji="0" lang="hu-HU" sz="1600" b="0" i="0" u="none" strike="noStrike" kern="1200" cap="none" spc="0" normalizeH="0" baseline="0" noProof="0" dirty="0" err="1">
                <a:ln>
                  <a:noFill/>
                </a:ln>
                <a:solidFill>
                  <a:schemeClr val="accent6">
                    <a:lumMod val="75000"/>
                  </a:schemeClr>
                </a:solidFill>
                <a:effectLst/>
                <a:uLnTx/>
                <a:uFillTx/>
                <a:latin typeface="Calibri"/>
                <a:ea typeface="+mn-ea"/>
                <a:cs typeface="+mn-cs"/>
              </a:rPr>
              <a:t>the</a:t>
            </a:r>
            <a:r>
              <a:rPr kumimoji="0" lang="hu-HU" sz="1600" b="0" i="0" u="none" strike="noStrike" kern="1200" cap="none" spc="0" normalizeH="0" baseline="0" noProof="0" dirty="0">
                <a:ln>
                  <a:noFill/>
                </a:ln>
                <a:solidFill>
                  <a:schemeClr val="accent6">
                    <a:lumMod val="75000"/>
                  </a:schemeClr>
                </a:solidFill>
                <a:effectLst/>
                <a:uLnTx/>
                <a:uFillTx/>
                <a:latin typeface="Calibri"/>
                <a:ea typeface="+mn-ea"/>
                <a:cs typeface="+mn-cs"/>
              </a:rPr>
              <a:t> </a:t>
            </a:r>
            <a:r>
              <a:rPr kumimoji="0" lang="hu-HU" sz="1600" b="0" i="0" u="none" strike="noStrike" kern="1200" cap="none" spc="0" normalizeH="0" baseline="0" noProof="0" dirty="0" err="1">
                <a:ln>
                  <a:noFill/>
                </a:ln>
                <a:solidFill>
                  <a:schemeClr val="accent6">
                    <a:lumMod val="75000"/>
                  </a:schemeClr>
                </a:solidFill>
                <a:effectLst/>
                <a:uLnTx/>
                <a:uFillTx/>
                <a:latin typeface="Calibri"/>
                <a:ea typeface="+mn-ea"/>
                <a:cs typeface="+mn-cs"/>
              </a:rPr>
              <a:t>term</a:t>
            </a:r>
            <a:r>
              <a:rPr kumimoji="0" lang="en-US" sz="1600" b="0" i="0" u="none" strike="noStrike" kern="1200" cap="none" spc="0" normalizeH="0" baseline="0" noProof="0" dirty="0">
                <a:ln>
                  <a:noFill/>
                </a:ln>
                <a:solidFill>
                  <a:schemeClr val="accent6">
                    <a:lumMod val="75000"/>
                  </a:schemeClr>
                </a:solidFill>
                <a:effectLst/>
                <a:uLnTx/>
                <a:uFillTx/>
                <a:latin typeface="Calibri"/>
                <a:ea typeface="+mn-ea"/>
                <a:cs typeface="+mn-cs"/>
              </a:rPr>
              <a:t>. Any further changes will be announced through the usual information channels.</a:t>
            </a:r>
            <a:endParaRPr kumimoji="0" lang="hu-HU" sz="1600" b="0" i="0" u="none" strike="noStrike" kern="1200" cap="none" spc="0" normalizeH="0" baseline="0" noProof="0" dirty="0">
              <a:ln>
                <a:noFill/>
              </a:ln>
              <a:solidFill>
                <a:schemeClr val="accent6">
                  <a:lumMod val="75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accent6">
                  <a:lumMod val="75000"/>
                </a:scheme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6">
                    <a:lumMod val="75000"/>
                  </a:schemeClr>
                </a:solidFill>
                <a:effectLst/>
                <a:uLnTx/>
                <a:uFillTx/>
                <a:latin typeface="Calibri"/>
                <a:ea typeface="+mn-ea"/>
                <a:cs typeface="+mn-cs"/>
              </a:rPr>
              <a:t>In the meantime, we recommend that students get equipped with the necessary technology for online learning, such as fast and reliable internet and a laptop computer.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 </a:t>
            </a: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158038" y="4670523"/>
            <a:ext cx="1907381" cy="307777"/>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solidFill>
                  <a:prstClr val="black"/>
                </a:solidFill>
                <a:effectLst/>
                <a:uLnTx/>
                <a:uFillTx/>
                <a:latin typeface="Goldenbook"/>
                <a:ea typeface="Open Sans"/>
                <a:cs typeface="Open Sans"/>
              </a:rPr>
              <a:t>Orientation</a:t>
            </a:r>
            <a:r>
              <a:rPr kumimoji="0" lang="hu-HU" sz="1400" b="0" i="0" u="none" strike="noStrike" kern="1200" cap="none" spc="0" normalizeH="0" baseline="0" noProof="0" dirty="0">
                <a:ln>
                  <a:noFill/>
                </a:ln>
                <a:solidFill>
                  <a:prstClr val="black"/>
                </a:solidFill>
                <a:effectLst/>
                <a:uLnTx/>
                <a:uFillTx/>
                <a:latin typeface="Goldenbook"/>
                <a:ea typeface="Open Sans"/>
                <a:cs typeface="Open Sans"/>
              </a:rPr>
              <a:t> </a:t>
            </a:r>
            <a:r>
              <a:rPr kumimoji="0" lang="hu-HU" sz="1400" b="0" i="0" u="none" strike="noStrike" kern="1200" cap="none" spc="0" normalizeH="0" baseline="0" noProof="0" dirty="0" err="1">
                <a:ln>
                  <a:noFill/>
                </a:ln>
                <a:solidFill>
                  <a:prstClr val="black"/>
                </a:solidFill>
                <a:effectLst/>
                <a:uLnTx/>
                <a:uFillTx/>
                <a:latin typeface="Goldenbook"/>
                <a:ea typeface="Open Sans"/>
                <a:cs typeface="Open Sans"/>
              </a:rPr>
              <a:t>Days</a:t>
            </a:r>
          </a:p>
        </p:txBody>
      </p:sp>
    </p:spTree>
    <p:extLst>
      <p:ext uri="{BB962C8B-B14F-4D97-AF65-F5344CB8AC3E}">
        <p14:creationId xmlns:p14="http://schemas.microsoft.com/office/powerpoint/2010/main" val="3672712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8C9C7"/>
        </a:solidFill>
        <a:effectLst/>
      </p:bgPr>
    </p:bg>
    <p:spTree>
      <p:nvGrpSpPr>
        <p:cNvPr id="1" name=""/>
        <p:cNvGrpSpPr/>
        <p:nvPr/>
      </p:nvGrpSpPr>
      <p:grpSpPr>
        <a:xfrm>
          <a:off x="0" y="0"/>
          <a:ext cx="0" cy="0"/>
          <a:chOff x="0" y="0"/>
          <a:chExt cx="0" cy="0"/>
        </a:xfrm>
      </p:grpSpPr>
      <p:pic>
        <p:nvPicPr>
          <p:cNvPr id="32" name="Kép 31">
            <a:extLst>
              <a:ext uri="{FF2B5EF4-FFF2-40B4-BE49-F238E27FC236}">
                <a16:creationId xmlns:a16="http://schemas.microsoft.com/office/drawing/2014/main" id="{71A5711F-794C-4997-B3C3-B8EE1569E521}"/>
              </a:ext>
            </a:extLst>
          </p:cNvPr>
          <p:cNvPicPr>
            <a:picLocks noChangeAspect="1"/>
          </p:cNvPicPr>
          <p:nvPr/>
        </p:nvPicPr>
        <p:blipFill>
          <a:blip r:embed="rId3"/>
          <a:stretch>
            <a:fillRect/>
          </a:stretch>
        </p:blipFill>
        <p:spPr>
          <a:xfrm>
            <a:off x="0" y="4505325"/>
            <a:ext cx="9144000" cy="638175"/>
          </a:xfrm>
          <a:prstGeom prst="rect">
            <a:avLst/>
          </a:prstGeom>
        </p:spPr>
      </p:pic>
      <p:sp>
        <p:nvSpPr>
          <p:cNvPr id="33" name="Szövegdoboz 32">
            <a:extLst>
              <a:ext uri="{FF2B5EF4-FFF2-40B4-BE49-F238E27FC236}">
                <a16:creationId xmlns:a16="http://schemas.microsoft.com/office/drawing/2014/main" id="{1FB9E571-458F-416E-9F21-11CC008F518C}"/>
              </a:ext>
            </a:extLst>
          </p:cNvPr>
          <p:cNvSpPr txBox="1"/>
          <p:nvPr/>
        </p:nvSpPr>
        <p:spPr>
          <a:xfrm>
            <a:off x="7171735" y="4697982"/>
            <a:ext cx="1856717" cy="26161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hu-HU" sz="1100" b="1" i="0" u="none" strike="noStrike" kern="1200" cap="none" spc="0" normalizeH="0" baseline="0" noProof="0">
                <a:ln>
                  <a:noFill/>
                </a:ln>
                <a:solidFill>
                  <a:srgbClr val="FDFEFF"/>
                </a:solidFill>
                <a:effectLst/>
                <a:uLnTx/>
                <a:uFillTx/>
                <a:latin typeface="Goldenbook" panose="02070502060405060302" pitchFamily="18" charset="-18"/>
                <a:ea typeface="Open Sans" panose="020B0606030504020204" pitchFamily="34" charset="0"/>
                <a:cs typeface="Open Sans" panose="020B0606030504020204" pitchFamily="34" charset="0"/>
              </a:rPr>
              <a:t>Nyílt Nap </a:t>
            </a:r>
            <a:r>
              <a:rPr kumimoji="0" lang="hu-HU" sz="1100" b="0" i="0" u="none" strike="noStrike" kern="1200" cap="none" spc="0" normalizeH="0" baseline="0" noProof="0">
                <a:ln>
                  <a:noFill/>
                </a:ln>
                <a:solidFill>
                  <a:srgbClr val="FDFEFF"/>
                </a:solidFill>
                <a:effectLst/>
                <a:uLnTx/>
                <a:uFillTx/>
                <a:latin typeface="Goldenbook" panose="02070502060405060302" pitchFamily="18" charset="-18"/>
                <a:ea typeface="Open Sans" panose="020B0606030504020204" pitchFamily="34" charset="0"/>
                <a:cs typeface="Open Sans" panose="020B0606030504020204" pitchFamily="34" charset="0"/>
              </a:rPr>
              <a:t> |  2022. január 28.</a:t>
            </a:r>
            <a:endParaRPr kumimoji="0" lang="hu-HU" sz="1100" b="0" i="0" u="none" strike="noStrike" kern="1200" cap="none" spc="0" normalizeH="0" baseline="0" noProof="0">
              <a:ln>
                <a:noFill/>
              </a:ln>
              <a:solidFill>
                <a:srgbClr val="FDFEFF"/>
              </a:solidFill>
              <a:effectLst/>
              <a:uLnTx/>
              <a:uFillTx/>
              <a:latin typeface="Goldenbook" panose="02070502060405060302" pitchFamily="18" charset="-18"/>
              <a:ea typeface="+mn-ea"/>
              <a:cs typeface="+mn-cs"/>
            </a:endParaRPr>
          </a:p>
        </p:txBody>
      </p:sp>
      <p:sp>
        <p:nvSpPr>
          <p:cNvPr id="31" name="Folyamatábra: Feldolgozás 30">
            <a:extLst>
              <a:ext uri="{FF2B5EF4-FFF2-40B4-BE49-F238E27FC236}">
                <a16:creationId xmlns:a16="http://schemas.microsoft.com/office/drawing/2014/main" id="{5B59B324-D927-4FE4-93B0-FAEE7E7FA8CC}"/>
              </a:ext>
            </a:extLst>
          </p:cNvPr>
          <p:cNvSpPr/>
          <p:nvPr/>
        </p:nvSpPr>
        <p:spPr>
          <a:xfrm>
            <a:off x="733099" y="1200150"/>
            <a:ext cx="7393782" cy="1677130"/>
          </a:xfrm>
          <a:prstGeom prst="flowChartProcess">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hu-HU" sz="1400" b="0" i="0" u="none" strike="noStrike" kern="1200" cap="none" spc="2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Registration</a:t>
            </a:r>
            <a:r>
              <a:rPr kumimoji="0" lang="hu-HU" sz="1400" b="0" i="0" u="none" strike="noStrike" kern="1200" cap="none" spc="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is in-</a:t>
            </a:r>
            <a:r>
              <a:rPr kumimoji="0" lang="hu-HU" sz="1400" b="0" i="0" u="none" strike="noStrike" kern="1200" cap="none" spc="2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person</a:t>
            </a:r>
            <a:r>
              <a:rPr kumimoji="0" lang="hu-HU" sz="1400" b="0" i="0" u="none" strike="noStrike" kern="1200" cap="none" spc="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in building A, </a:t>
            </a:r>
            <a:r>
              <a:rPr kumimoji="0" lang="hu-HU" sz="1400" b="0" i="0" u="none" strike="noStrike" kern="1200" cap="none" spc="2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room</a:t>
            </a:r>
            <a:r>
              <a:rPr kumimoji="0" lang="hu-HU" sz="1400" b="0" i="0" u="none" strike="noStrike" kern="1200" cap="none" spc="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hu-HU" sz="1400" spc="20" noProof="0" dirty="0">
                <a:solidFill>
                  <a:prstClr val="white"/>
                </a:solidFill>
                <a:latin typeface="Open Sans" panose="020B0606030504020204" pitchFamily="34" charset="0"/>
                <a:ea typeface="Open Sans" panose="020B0606030504020204" pitchFamily="34" charset="0"/>
                <a:cs typeface="Open Sans" panose="020B0606030504020204" pitchFamily="34" charset="0"/>
              </a:rPr>
              <a:t>31</a:t>
            </a:r>
          </a:p>
          <a:p>
            <a:pPr marL="0" marR="0" lvl="0" indent="0" algn="l" defTabSz="457200" rtl="0" eaLnBrk="1" fontAlgn="auto" latinLnBrk="0" hangingPunct="1">
              <a:lnSpc>
                <a:spcPts val="1800"/>
              </a:lnSpc>
              <a:spcBef>
                <a:spcPts val="0"/>
              </a:spcBef>
              <a:spcAft>
                <a:spcPts val="0"/>
              </a:spcAft>
              <a:buClrTx/>
              <a:buSzTx/>
              <a:buFontTx/>
              <a:buNone/>
              <a:tabLst/>
              <a:defRPr/>
            </a:pPr>
            <a:r>
              <a:rPr kumimoji="0" lang="hu-HU" sz="1400" b="0" i="0" u="none" strike="noStrike" kern="1200" cap="none" spc="20" normalizeH="0" baseline="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hu-HU" sz="1400" b="0" i="0" u="none" strike="noStrike" kern="1200" cap="none" spc="20" normalizeH="0" baseline="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groun</a:t>
            </a:r>
            <a:r>
              <a:rPr lang="hu-HU" sz="1400" spc="2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d</a:t>
            </a:r>
            <a:r>
              <a:rPr lang="hu-HU" sz="1400" spc="2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hu-HU" sz="1400" spc="2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floor</a:t>
            </a:r>
            <a:r>
              <a:rPr lang="hu-HU" sz="1400" spc="2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hu-HU" sz="1400" spc="2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past</a:t>
            </a:r>
            <a:r>
              <a:rPr lang="hu-HU" sz="1400" spc="2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hu-HU" sz="1400" spc="2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the</a:t>
            </a:r>
            <a:r>
              <a:rPr lang="hu-HU" sz="1400" spc="20" dirty="0">
                <a:solidFill>
                  <a:prstClr val="white"/>
                </a:solidFill>
                <a:latin typeface="Open Sans" panose="020B0606030504020204" pitchFamily="34" charset="0"/>
                <a:ea typeface="Open Sans" panose="020B0606030504020204" pitchFamily="34" charset="0"/>
                <a:cs typeface="Open Sans" panose="020B0606030504020204" pitchFamily="34" charset="0"/>
              </a:rPr>
              <a:t> ATM </a:t>
            </a:r>
            <a:r>
              <a:rPr lang="hu-HU" sz="1400" spc="2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machine</a:t>
            </a:r>
            <a:r>
              <a:rPr lang="hu-HU" sz="1400" spc="2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hu-HU" sz="1400" spc="2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to</a:t>
            </a:r>
            <a:r>
              <a:rPr lang="hu-HU" sz="1400" spc="2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hu-HU" sz="1400" spc="2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the</a:t>
            </a:r>
            <a:r>
              <a:rPr lang="hu-HU" sz="1400" spc="20" dirty="0">
                <a:solidFill>
                  <a:prstClr val="white"/>
                </a:solidFill>
                <a:latin typeface="Open Sans" panose="020B0606030504020204" pitchFamily="34" charset="0"/>
                <a:ea typeface="Open Sans" panose="020B0606030504020204" pitchFamily="34" charset="0"/>
                <a:cs typeface="Open Sans" panose="020B0606030504020204" pitchFamily="34" charset="0"/>
              </a:rPr>
              <a:t> </a:t>
            </a:r>
            <a:r>
              <a:rPr lang="hu-HU" sz="1400" spc="20" dirty="0" err="1">
                <a:solidFill>
                  <a:prstClr val="white"/>
                </a:solidFill>
                <a:latin typeface="Open Sans" panose="020B0606030504020204" pitchFamily="34" charset="0"/>
                <a:ea typeface="Open Sans" panose="020B0606030504020204" pitchFamily="34" charset="0"/>
                <a:cs typeface="Open Sans" panose="020B0606030504020204" pitchFamily="34" charset="0"/>
              </a:rPr>
              <a:t>left</a:t>
            </a:r>
            <a:r>
              <a:rPr lang="hu-HU" sz="1400" spc="20" dirty="0">
                <a:solidFill>
                  <a:prstClr val="white"/>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l" defTabSz="457200" rtl="0" eaLnBrk="1" fontAlgn="auto" latinLnBrk="0" hangingPunct="1">
              <a:lnSpc>
                <a:spcPts val="1800"/>
              </a:lnSpc>
              <a:spcBef>
                <a:spcPts val="0"/>
              </a:spcBef>
              <a:spcAft>
                <a:spcPts val="0"/>
              </a:spcAft>
              <a:buClrTx/>
              <a:buSzTx/>
              <a:buFontTx/>
              <a:buNone/>
              <a:tabLst/>
              <a:defRPr/>
            </a:pPr>
            <a:endParaRPr kumimoji="0" lang="hu-HU" sz="1400" b="0" i="0" u="none" strike="noStrike" kern="1200" cap="none" spc="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457200" rtl="0" eaLnBrk="1" fontAlgn="auto" latinLnBrk="0" hangingPunct="1">
              <a:lnSpc>
                <a:spcPts val="1800"/>
              </a:lnSpc>
              <a:spcBef>
                <a:spcPts val="0"/>
              </a:spcBef>
              <a:spcAft>
                <a:spcPts val="0"/>
              </a:spcAft>
              <a:buClrTx/>
              <a:buSzTx/>
              <a:buFontTx/>
              <a:buNone/>
              <a:tabLst/>
              <a:defRPr/>
            </a:pPr>
            <a:r>
              <a:rPr kumimoji="0" lang="hu-HU" sz="1400" b="0" i="0" u="none" strike="noStrike" kern="1200" cap="none" spc="2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Book</a:t>
            </a:r>
            <a:r>
              <a:rPr kumimoji="0" lang="hu-HU" sz="1400" b="0" i="0" u="none" strike="noStrike" kern="1200" cap="none" spc="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an </a:t>
            </a:r>
            <a:r>
              <a:rPr kumimoji="0" lang="hu-HU" sz="1400" b="0" i="0" u="none" strike="noStrike" kern="1200" cap="none" spc="2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appointment</a:t>
            </a:r>
            <a:r>
              <a:rPr kumimoji="0" lang="hu-HU" sz="1400" b="0" i="0" u="none" strike="noStrike" kern="1200" cap="none" spc="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with</a:t>
            </a:r>
            <a:r>
              <a:rPr kumimoji="0" lang="hu-HU" sz="1400" b="0" i="0" u="none" strike="noStrike" kern="1200" cap="none" spc="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us</a:t>
            </a:r>
            <a:r>
              <a:rPr kumimoji="0" lang="hu-HU" sz="1400" b="0" i="0" u="none" strike="noStrike" kern="1200" cap="none" spc="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IF</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and ONLY </a:t>
            </a:r>
            <a:r>
              <a:rPr lang="hu-HU" sz="1400" spc="20">
                <a:solidFill>
                  <a:prstClr val="white"/>
                </a:solidFill>
                <a:latin typeface="Open Sans" panose="020B0606030504020204" pitchFamily="34" charset="0"/>
                <a:ea typeface="Open Sans" panose="020B0606030504020204" pitchFamily="34" charset="0"/>
                <a:cs typeface="Open Sans" panose="020B0606030504020204" pitchFamily="34" charset="0"/>
              </a:rPr>
              <a:t>IF</a:t>
            </a:r>
            <a:r>
              <a:rPr kumimoji="0" lang="hu-HU" sz="1400" b="0" i="0" u="none" strike="noStrike" kern="1200" cap="none" spc="20" normalizeH="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you</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know</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you</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will</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be in Budapest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chosen</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date</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(link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already</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sent</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to</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those</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who</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filled</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in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arrival</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400" b="0" i="0" u="none" strike="noStrike" kern="1200" cap="none" spc="20" normalizeH="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questionnaire</a:t>
            </a:r>
            <a:r>
              <a:rPr kumimoji="0" lang="hu-HU" sz="1400" b="0" i="0" u="none" strike="noStrike" kern="1200" cap="none" spc="20" normalizeH="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hu-HU" sz="1400" b="0" i="0" u="none" strike="noStrike" kern="1200" cap="none" spc="2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Téglalap 6">
            <a:extLst>
              <a:ext uri="{FF2B5EF4-FFF2-40B4-BE49-F238E27FC236}">
                <a16:creationId xmlns:a16="http://schemas.microsoft.com/office/drawing/2014/main" id="{9FA3986D-2EDB-4F44-A29E-E7FBA0EA7700}"/>
              </a:ext>
            </a:extLst>
          </p:cNvPr>
          <p:cNvSpPr/>
          <p:nvPr/>
        </p:nvSpPr>
        <p:spPr>
          <a:xfrm>
            <a:off x="668364" y="1210337"/>
            <a:ext cx="63646" cy="1671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Tartalom helye 8">
            <a:extLst>
              <a:ext uri="{FF2B5EF4-FFF2-40B4-BE49-F238E27FC236}">
                <a16:creationId xmlns:a16="http://schemas.microsoft.com/office/drawing/2014/main" id="{929F2B88-F278-8545-86B8-65565B2268A8}"/>
              </a:ext>
            </a:extLst>
          </p:cNvPr>
          <p:cNvPicPr>
            <a:picLocks noChangeAspect="1"/>
          </p:cNvPicPr>
          <p:nvPr/>
        </p:nvPicPr>
        <p:blipFill>
          <a:blip r:embed="rId4"/>
          <a:stretch>
            <a:fillRect/>
          </a:stretch>
        </p:blipFill>
        <p:spPr>
          <a:xfrm>
            <a:off x="0" y="4505325"/>
            <a:ext cx="9144000" cy="628650"/>
          </a:xfrm>
          <a:prstGeom prst="rect">
            <a:avLst/>
          </a:prstGeom>
        </p:spPr>
      </p:pic>
      <p:sp>
        <p:nvSpPr>
          <p:cNvPr id="12" name="Téglalap 11">
            <a:extLst>
              <a:ext uri="{FF2B5EF4-FFF2-40B4-BE49-F238E27FC236}">
                <a16:creationId xmlns:a16="http://schemas.microsoft.com/office/drawing/2014/main" id="{9FA3986D-2EDB-4F44-A29E-E7FBA0EA7700}"/>
              </a:ext>
            </a:extLst>
          </p:cNvPr>
          <p:cNvSpPr/>
          <p:nvPr/>
        </p:nvSpPr>
        <p:spPr>
          <a:xfrm>
            <a:off x="685798" y="438150"/>
            <a:ext cx="9460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Folyamatábra: Feldolgozás 12">
            <a:extLst>
              <a:ext uri="{FF2B5EF4-FFF2-40B4-BE49-F238E27FC236}">
                <a16:creationId xmlns:a16="http://schemas.microsoft.com/office/drawing/2014/main" id="{5B59B324-D927-4FE4-93B0-FAEE7E7FA8CC}"/>
              </a:ext>
            </a:extLst>
          </p:cNvPr>
          <p:cNvSpPr/>
          <p:nvPr/>
        </p:nvSpPr>
        <p:spPr>
          <a:xfrm>
            <a:off x="780401" y="438150"/>
            <a:ext cx="7386638" cy="381000"/>
          </a:xfrm>
          <a:prstGeom prst="flowChartProcess">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hu-HU" sz="1600" b="1" i="0" u="none" strike="noStrike" kern="1200" cap="none" spc="2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REGISTRATION</a:t>
            </a:r>
            <a:endParaRPr kumimoji="0" lang="en-US" sz="1600" b="1" i="0" u="none" strike="noStrike" kern="1200" cap="none" spc="2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6" name="Szövegdoboz 15">
            <a:extLst>
              <a:ext uri="{FF2B5EF4-FFF2-40B4-BE49-F238E27FC236}">
                <a16:creationId xmlns:a16="http://schemas.microsoft.com/office/drawing/2014/main" id="{1FB9E571-458F-416E-9F21-11CC008F518C}"/>
              </a:ext>
            </a:extLst>
          </p:cNvPr>
          <p:cNvSpPr txBox="1"/>
          <p:nvPr/>
        </p:nvSpPr>
        <p:spPr>
          <a:xfrm>
            <a:off x="6610350" y="4700602"/>
            <a:ext cx="2410583" cy="307777"/>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Tree>
    <p:extLst>
      <p:ext uri="{BB962C8B-B14F-4D97-AF65-F5344CB8AC3E}">
        <p14:creationId xmlns:p14="http://schemas.microsoft.com/office/powerpoint/2010/main" val="113564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C9C7"/>
        </a:solidFill>
        <a:effectLst/>
      </p:bgPr>
    </p:bg>
    <p:spTree>
      <p:nvGrpSpPr>
        <p:cNvPr id="1" name=""/>
        <p:cNvGrpSpPr/>
        <p:nvPr/>
      </p:nvGrpSpPr>
      <p:grpSpPr>
        <a:xfrm>
          <a:off x="0" y="0"/>
          <a:ext cx="0" cy="0"/>
          <a:chOff x="0" y="0"/>
          <a:chExt cx="0" cy="0"/>
        </a:xfrm>
      </p:grpSpPr>
      <p:pic>
        <p:nvPicPr>
          <p:cNvPr id="32" name="Kép 31">
            <a:extLst>
              <a:ext uri="{FF2B5EF4-FFF2-40B4-BE49-F238E27FC236}">
                <a16:creationId xmlns:a16="http://schemas.microsoft.com/office/drawing/2014/main" id="{71A5711F-794C-4997-B3C3-B8EE1569E521}"/>
              </a:ext>
            </a:extLst>
          </p:cNvPr>
          <p:cNvPicPr>
            <a:picLocks noChangeAspect="1"/>
          </p:cNvPicPr>
          <p:nvPr/>
        </p:nvPicPr>
        <p:blipFill>
          <a:blip r:embed="rId3"/>
          <a:stretch>
            <a:fillRect/>
          </a:stretch>
        </p:blipFill>
        <p:spPr>
          <a:xfrm>
            <a:off x="0" y="4505325"/>
            <a:ext cx="9144000" cy="638175"/>
          </a:xfrm>
          <a:prstGeom prst="rect">
            <a:avLst/>
          </a:prstGeom>
        </p:spPr>
      </p:pic>
      <p:sp>
        <p:nvSpPr>
          <p:cNvPr id="33" name="Szövegdoboz 32">
            <a:extLst>
              <a:ext uri="{FF2B5EF4-FFF2-40B4-BE49-F238E27FC236}">
                <a16:creationId xmlns:a16="http://schemas.microsoft.com/office/drawing/2014/main" id="{1FB9E571-458F-416E-9F21-11CC008F518C}"/>
              </a:ext>
            </a:extLst>
          </p:cNvPr>
          <p:cNvSpPr txBox="1"/>
          <p:nvPr/>
        </p:nvSpPr>
        <p:spPr>
          <a:xfrm>
            <a:off x="7171735" y="4697982"/>
            <a:ext cx="1856717" cy="261610"/>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hu-HU" sz="1100" b="1" i="0" u="none" strike="noStrike" kern="1200" cap="none" spc="0" normalizeH="0" baseline="0" noProof="0">
                <a:ln>
                  <a:noFill/>
                </a:ln>
                <a:solidFill>
                  <a:srgbClr val="FDFEFF"/>
                </a:solidFill>
                <a:effectLst/>
                <a:uLnTx/>
                <a:uFillTx/>
                <a:latin typeface="Goldenbook" panose="02070502060405060302" pitchFamily="18" charset="-18"/>
                <a:ea typeface="Open Sans" panose="020B0606030504020204" pitchFamily="34" charset="0"/>
                <a:cs typeface="Open Sans" panose="020B0606030504020204" pitchFamily="34" charset="0"/>
              </a:rPr>
              <a:t>Nyílt Nap </a:t>
            </a:r>
            <a:r>
              <a:rPr kumimoji="0" lang="hu-HU" sz="1100" b="0" i="0" u="none" strike="noStrike" kern="1200" cap="none" spc="0" normalizeH="0" baseline="0" noProof="0">
                <a:ln>
                  <a:noFill/>
                </a:ln>
                <a:solidFill>
                  <a:srgbClr val="FDFEFF"/>
                </a:solidFill>
                <a:effectLst/>
                <a:uLnTx/>
                <a:uFillTx/>
                <a:latin typeface="Goldenbook" panose="02070502060405060302" pitchFamily="18" charset="-18"/>
                <a:ea typeface="Open Sans" panose="020B0606030504020204" pitchFamily="34" charset="0"/>
                <a:cs typeface="Open Sans" panose="020B0606030504020204" pitchFamily="34" charset="0"/>
              </a:rPr>
              <a:t> |  2022. január 28.</a:t>
            </a:r>
            <a:endParaRPr kumimoji="0" lang="hu-HU" sz="1100" b="0" i="0" u="none" strike="noStrike" kern="1200" cap="none" spc="0" normalizeH="0" baseline="0" noProof="0">
              <a:ln>
                <a:noFill/>
              </a:ln>
              <a:solidFill>
                <a:srgbClr val="FDFEFF"/>
              </a:solidFill>
              <a:effectLst/>
              <a:uLnTx/>
              <a:uFillTx/>
              <a:latin typeface="Goldenbook" panose="02070502060405060302" pitchFamily="18" charset="-18"/>
              <a:ea typeface="+mn-ea"/>
              <a:cs typeface="+mn-cs"/>
            </a:endParaRPr>
          </a:p>
        </p:txBody>
      </p:sp>
      <p:pic>
        <p:nvPicPr>
          <p:cNvPr id="10" name="Tartalom helye 8">
            <a:extLst>
              <a:ext uri="{FF2B5EF4-FFF2-40B4-BE49-F238E27FC236}">
                <a16:creationId xmlns:a16="http://schemas.microsoft.com/office/drawing/2014/main" id="{929F2B88-F278-8545-86B8-65565B2268A8}"/>
              </a:ext>
            </a:extLst>
          </p:cNvPr>
          <p:cNvPicPr>
            <a:picLocks noChangeAspect="1"/>
          </p:cNvPicPr>
          <p:nvPr/>
        </p:nvPicPr>
        <p:blipFill>
          <a:blip r:embed="rId4"/>
          <a:stretch>
            <a:fillRect/>
          </a:stretch>
        </p:blipFill>
        <p:spPr>
          <a:xfrm>
            <a:off x="0" y="4505325"/>
            <a:ext cx="9144000" cy="628650"/>
          </a:xfrm>
          <a:prstGeom prst="rect">
            <a:avLst/>
          </a:prstGeom>
        </p:spPr>
      </p:pic>
      <p:sp>
        <p:nvSpPr>
          <p:cNvPr id="12" name="Téglalap 11">
            <a:extLst>
              <a:ext uri="{FF2B5EF4-FFF2-40B4-BE49-F238E27FC236}">
                <a16:creationId xmlns:a16="http://schemas.microsoft.com/office/drawing/2014/main" id="{9FA3986D-2EDB-4F44-A29E-E7FBA0EA7700}"/>
              </a:ext>
            </a:extLst>
          </p:cNvPr>
          <p:cNvSpPr/>
          <p:nvPr/>
        </p:nvSpPr>
        <p:spPr>
          <a:xfrm>
            <a:off x="685798" y="438150"/>
            <a:ext cx="71439"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white"/>
              </a:solidFill>
              <a:effectLst/>
              <a:uLnTx/>
              <a:uFillTx/>
              <a:latin typeface="Calibri"/>
              <a:ea typeface="+mn-ea"/>
              <a:cs typeface="+mn-cs"/>
            </a:endParaRPr>
          </a:p>
        </p:txBody>
      </p:sp>
      <p:sp>
        <p:nvSpPr>
          <p:cNvPr id="13" name="Folyamatábra: Feldolgozás 12">
            <a:extLst>
              <a:ext uri="{FF2B5EF4-FFF2-40B4-BE49-F238E27FC236}">
                <a16:creationId xmlns:a16="http://schemas.microsoft.com/office/drawing/2014/main" id="{5B59B324-D927-4FE4-93B0-FAEE7E7FA8CC}"/>
              </a:ext>
            </a:extLst>
          </p:cNvPr>
          <p:cNvSpPr/>
          <p:nvPr/>
        </p:nvSpPr>
        <p:spPr>
          <a:xfrm>
            <a:off x="766762" y="438150"/>
            <a:ext cx="7386638" cy="381000"/>
          </a:xfrm>
          <a:prstGeom prst="flowChartProcess">
            <a:avLst/>
          </a:prstGeom>
          <a:solidFill>
            <a:srgbClr val="535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hu-HU" sz="1600" b="1" i="0" u="none" strike="noStrike" kern="1200" cap="all" spc="20" normalizeH="0" baseline="0" noProof="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Documents</a:t>
            </a:r>
            <a:r>
              <a:rPr kumimoji="0" lang="hu-HU" sz="1600" b="1" i="0" u="none" strike="noStrike" kern="1200" cap="all" spc="2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 NEEDED FOR </a:t>
            </a:r>
            <a:r>
              <a:rPr kumimoji="0" lang="hu-HU" sz="1600" b="1" i="0" u="none" strike="noStrike" kern="1200" cap="all" spc="20" normalizeH="0" baseline="0" noProof="0" err="1">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registration</a:t>
            </a:r>
            <a:endParaRPr kumimoji="0" lang="hu-HU" sz="1600" b="1" i="0" u="none" strike="noStrike" kern="1200" cap="all" spc="2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Folyamatábra: Feldolgozás 13">
            <a:extLst>
              <a:ext uri="{FF2B5EF4-FFF2-40B4-BE49-F238E27FC236}">
                <a16:creationId xmlns:a16="http://schemas.microsoft.com/office/drawing/2014/main" id="{5B59B324-D927-4FE4-93B0-FAEE7E7FA8CC}"/>
              </a:ext>
            </a:extLst>
          </p:cNvPr>
          <p:cNvSpPr/>
          <p:nvPr/>
        </p:nvSpPr>
        <p:spPr>
          <a:xfrm>
            <a:off x="766762" y="1809750"/>
            <a:ext cx="7386638" cy="2362200"/>
          </a:xfrm>
          <a:prstGeom prst="flowChartProcess">
            <a:avLst/>
          </a:prstGeom>
          <a:solidFill>
            <a:srgbClr val="9A33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marR="0" lvl="0" indent="-285750" algn="l" defTabSz="457200" rtl="0" eaLnBrk="1" fontAlgn="auto" latinLnBrk="0" hangingPunct="1">
              <a:lnSpc>
                <a:spcPts val="1800"/>
              </a:lnSpc>
              <a:spcBef>
                <a:spcPts val="0"/>
              </a:spcBef>
              <a:spcAft>
                <a:spcPts val="0"/>
              </a:spcAft>
              <a:buClrTx/>
              <a:buSzTx/>
              <a:buFont typeface="Arial" panose="020B0604020202020204" pitchFamily="34" charset="0"/>
              <a:buChar char="•"/>
              <a:tabLst/>
              <a:defRPr/>
            </a:pPr>
            <a:endParaRPr kumimoji="0" lang="en-US" sz="1400" b="1" i="0" u="none" strike="noStrike" kern="1200" cap="none" spc="2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5" name="Téglalap 14">
            <a:extLst>
              <a:ext uri="{FF2B5EF4-FFF2-40B4-BE49-F238E27FC236}">
                <a16:creationId xmlns:a16="http://schemas.microsoft.com/office/drawing/2014/main" id="{9FA3986D-2EDB-4F44-A29E-E7FBA0EA7700}"/>
              </a:ext>
            </a:extLst>
          </p:cNvPr>
          <p:cNvSpPr/>
          <p:nvPr/>
        </p:nvSpPr>
        <p:spPr>
          <a:xfrm>
            <a:off x="695322" y="1032769"/>
            <a:ext cx="71439" cy="313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900" b="0" i="0" u="none" strike="noStrike" kern="1200" cap="none" spc="0" normalizeH="0" baseline="0" noProof="0">
              <a:ln>
                <a:noFill/>
              </a:ln>
              <a:solidFill>
                <a:prstClr val="white"/>
              </a:solidFill>
              <a:effectLst/>
              <a:uLnTx/>
              <a:uFillTx/>
              <a:latin typeface="Calibri"/>
              <a:ea typeface="+mn-ea"/>
              <a:cs typeface="+mn-cs"/>
            </a:endParaRPr>
          </a:p>
        </p:txBody>
      </p:sp>
      <p:sp>
        <p:nvSpPr>
          <p:cNvPr id="16" name="Szövegdoboz 15">
            <a:extLst>
              <a:ext uri="{FF2B5EF4-FFF2-40B4-BE49-F238E27FC236}">
                <a16:creationId xmlns:a16="http://schemas.microsoft.com/office/drawing/2014/main" id="{1FB9E571-458F-416E-9F21-11CC008F518C}"/>
              </a:ext>
            </a:extLst>
          </p:cNvPr>
          <p:cNvSpPr txBox="1"/>
          <p:nvPr/>
        </p:nvSpPr>
        <p:spPr>
          <a:xfrm>
            <a:off x="7520238" y="4595326"/>
            <a:ext cx="1508214" cy="307777"/>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17" name="Freeform 23">
            <a:extLst>
              <a:ext uri="{FF2B5EF4-FFF2-40B4-BE49-F238E27FC236}">
                <a16:creationId xmlns:a16="http://schemas.microsoft.com/office/drawing/2014/main" id="{66CE463A-CA7B-423D-B4E5-0B89324FDF79}"/>
              </a:ext>
            </a:extLst>
          </p:cNvPr>
          <p:cNvSpPr/>
          <p:nvPr/>
        </p:nvSpPr>
        <p:spPr>
          <a:xfrm>
            <a:off x="766761" y="1032769"/>
            <a:ext cx="7386638" cy="624581"/>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hu-HU" sz="1600" b="1" i="0" u="none" strike="noStrike" kern="1200" cap="none" spc="2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Bring the originals and photocopies as well</a:t>
            </a:r>
          </a:p>
        </p:txBody>
      </p:sp>
      <p:pic>
        <p:nvPicPr>
          <p:cNvPr id="2" name="Picture 1"/>
          <p:cNvPicPr>
            <a:picLocks noChangeAspect="1"/>
          </p:cNvPicPr>
          <p:nvPr/>
        </p:nvPicPr>
        <p:blipFill>
          <a:blip r:embed="rId5"/>
          <a:stretch>
            <a:fillRect/>
          </a:stretch>
        </p:blipFill>
        <p:spPr>
          <a:xfrm>
            <a:off x="838201" y="1870969"/>
            <a:ext cx="7239000" cy="2148581"/>
          </a:xfrm>
          <a:prstGeom prst="rect">
            <a:avLst/>
          </a:prstGeom>
        </p:spPr>
      </p:pic>
    </p:spTree>
    <p:extLst>
      <p:ext uri="{BB962C8B-B14F-4D97-AF65-F5344CB8AC3E}">
        <p14:creationId xmlns:p14="http://schemas.microsoft.com/office/powerpoint/2010/main" val="3876043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17" name="Freeform 19">
            <a:extLst>
              <a:ext uri="{FF2B5EF4-FFF2-40B4-BE49-F238E27FC236}">
                <a16:creationId xmlns:a16="http://schemas.microsoft.com/office/drawing/2014/main" id="{F80A159C-BA09-476E-9E4B-B29D24BB48A8}"/>
              </a:ext>
            </a:extLst>
          </p:cNvPr>
          <p:cNvSpPr/>
          <p:nvPr/>
        </p:nvSpPr>
        <p:spPr>
          <a:xfrm>
            <a:off x="1578771" y="1794641"/>
            <a:ext cx="5808723" cy="1040298"/>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r>
              <a:rPr lang="hu-HU" sz="1600" i="1" err="1"/>
              <a:t>You</a:t>
            </a:r>
            <a:r>
              <a:rPr lang="hu-HU" sz="1600" i="1"/>
              <a:t> </a:t>
            </a:r>
            <a:r>
              <a:rPr lang="hu-HU" sz="1600" i="1" err="1"/>
              <a:t>will</a:t>
            </a:r>
            <a:r>
              <a:rPr lang="hu-HU" sz="1600" i="1"/>
              <a:t> </a:t>
            </a:r>
            <a:r>
              <a:rPr lang="hu-HU" sz="1600" i="1" err="1"/>
              <a:t>find</a:t>
            </a:r>
            <a:r>
              <a:rPr lang="hu-HU" sz="1600" i="1"/>
              <a:t> </a:t>
            </a:r>
            <a:r>
              <a:rPr lang="hu-HU" sz="1600" i="1" err="1"/>
              <a:t>this</a:t>
            </a:r>
            <a:r>
              <a:rPr lang="hu-HU" sz="1600" i="1"/>
              <a:t> </a:t>
            </a:r>
            <a:r>
              <a:rPr lang="hu-HU" sz="1600" i="1" err="1"/>
              <a:t>ppt</a:t>
            </a:r>
            <a:r>
              <a:rPr lang="hu-HU" sz="1600" i="1"/>
              <a:t> </a:t>
            </a:r>
            <a:r>
              <a:rPr lang="hu-HU" sz="1600" i="1" err="1"/>
              <a:t>at</a:t>
            </a:r>
            <a:r>
              <a:rPr lang="hu-HU" sz="1600" i="1"/>
              <a:t> </a:t>
            </a:r>
            <a:endParaRPr lang="hu-HU" sz="1600">
              <a:ea typeface="+mn-lt"/>
              <a:cs typeface="+mn-lt"/>
            </a:endParaRPr>
          </a:p>
          <a:p>
            <a:r>
              <a:rPr lang="en-US" sz="1600">
                <a:ea typeface="+mn-lt"/>
                <a:cs typeface="+mn-lt"/>
                <a:hlinkClick r:id="rId2"/>
              </a:rPr>
              <a:t>https://www.btk.elte.hu/welcome-to-our-new-students</a:t>
            </a:r>
            <a:r>
              <a:rPr lang="en-US" sz="1600">
                <a:ea typeface="+mn-lt"/>
                <a:cs typeface="+mn-lt"/>
              </a:rPr>
              <a:t> </a:t>
            </a:r>
            <a:endParaRPr lang="hu-HU" sz="1600">
              <a:ea typeface="+mn-lt"/>
              <a:cs typeface="+mn-lt"/>
            </a:endParaRPr>
          </a:p>
          <a:p>
            <a:endParaRPr lang="hu-HU" sz="1600" i="1">
              <a:cs typeface="Calibri"/>
            </a:endParaRPr>
          </a:p>
        </p:txBody>
      </p:sp>
      <p:sp>
        <p:nvSpPr>
          <p:cNvPr id="18" name="Freeform 23">
            <a:extLst>
              <a:ext uri="{FF2B5EF4-FFF2-40B4-BE49-F238E27FC236}">
                <a16:creationId xmlns:a16="http://schemas.microsoft.com/office/drawing/2014/main" id="{5A7F7A3C-2B3F-47CD-8A42-6FBA811F9DC9}"/>
              </a:ext>
            </a:extLst>
          </p:cNvPr>
          <p:cNvSpPr/>
          <p:nvPr/>
        </p:nvSpPr>
        <p:spPr>
          <a:xfrm>
            <a:off x="1589607" y="935012"/>
            <a:ext cx="5808723" cy="624581"/>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85725">
              <a:lnSpc>
                <a:spcPts val="2200"/>
              </a:lnSpc>
            </a:pPr>
            <a:r>
              <a:rPr lang="en-GB" sz="1600" b="1">
                <a:solidFill>
                  <a:srgbClr val="9A3324"/>
                </a:solidFill>
              </a:rPr>
              <a:t>NOW</a:t>
            </a:r>
            <a:r>
              <a:rPr lang="en-GB" sz="1600"/>
              <a:t> you will hear a short </a:t>
            </a:r>
            <a:r>
              <a:rPr lang="en-GB" sz="1600" b="1"/>
              <a:t>introduction</a:t>
            </a:r>
            <a:r>
              <a:rPr lang="en-GB" sz="1600"/>
              <a:t> on your programme</a:t>
            </a:r>
          </a:p>
        </p:txBody>
      </p:sp>
      <p:sp>
        <p:nvSpPr>
          <p:cNvPr id="19" name="Téglalap 18">
            <a:extLst>
              <a:ext uri="{FF2B5EF4-FFF2-40B4-BE49-F238E27FC236}">
                <a16:creationId xmlns:a16="http://schemas.microsoft.com/office/drawing/2014/main" id="{D8F3DC88-116F-4536-98D2-8BE696159DE0}"/>
              </a:ext>
            </a:extLst>
          </p:cNvPr>
          <p:cNvSpPr/>
          <p:nvPr/>
        </p:nvSpPr>
        <p:spPr>
          <a:xfrm>
            <a:off x="1154224" y="819150"/>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20" name="Téglalap 19">
            <a:extLst>
              <a:ext uri="{FF2B5EF4-FFF2-40B4-BE49-F238E27FC236}">
                <a16:creationId xmlns:a16="http://schemas.microsoft.com/office/drawing/2014/main" id="{B3623553-A8EC-4872-A253-1E2C25D6828A}"/>
              </a:ext>
            </a:extLst>
          </p:cNvPr>
          <p:cNvSpPr/>
          <p:nvPr/>
        </p:nvSpPr>
        <p:spPr>
          <a:xfrm>
            <a:off x="1139185" y="1662810"/>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1" name="Szövegdoboz 10"/>
          <p:cNvSpPr txBox="1"/>
          <p:nvPr/>
        </p:nvSpPr>
        <p:spPr>
          <a:xfrm>
            <a:off x="7605963"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9" name="Folyamatábra: Feldolgozás 8">
            <a:extLst>
              <a:ext uri="{FF2B5EF4-FFF2-40B4-BE49-F238E27FC236}">
                <a16:creationId xmlns:a16="http://schemas.microsoft.com/office/drawing/2014/main" id="{5B59B324-D927-4FE4-93B0-FAEE7E7FA8CC}"/>
              </a:ext>
            </a:extLst>
          </p:cNvPr>
          <p:cNvSpPr/>
          <p:nvPr/>
        </p:nvSpPr>
        <p:spPr>
          <a:xfrm>
            <a:off x="457200" y="257419"/>
            <a:ext cx="5242245" cy="3810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nSpc>
                <a:spcPts val="1800"/>
              </a:lnSpc>
              <a:defRPr/>
            </a:pPr>
            <a:r>
              <a:rPr kumimoji="0" lang="hu-HU" sz="1600" b="1" i="0" u="none" strike="noStrike" kern="1200" cap="none" spc="20" normalizeH="0" baseline="0" noProof="0" dirty="0" err="1">
                <a:ln>
                  <a:noFill/>
                </a:ln>
                <a:effectLst/>
                <a:uLnTx/>
                <a:uFillTx/>
                <a:latin typeface="Open Sans"/>
                <a:ea typeface="Open Sans"/>
                <a:cs typeface="Open Sans"/>
              </a:rPr>
              <a:t>What</a:t>
            </a:r>
            <a:r>
              <a:rPr kumimoji="0" lang="hu-HU" sz="1600" b="1" i="0" u="none" strike="noStrike" kern="1200" cap="none" spc="20" normalizeH="0" baseline="0" noProof="0" dirty="0">
                <a:ln>
                  <a:noFill/>
                </a:ln>
                <a:effectLst/>
                <a:uLnTx/>
                <a:uFillTx/>
                <a:latin typeface="Open Sans"/>
                <a:ea typeface="Open Sans"/>
                <a:cs typeface="Open Sans"/>
              </a:rPr>
              <a:t> </a:t>
            </a:r>
            <a:r>
              <a:rPr kumimoji="0" lang="hu-HU" sz="1600" b="1" i="0" u="none" strike="noStrike" kern="1200" cap="none" spc="20" normalizeH="0" baseline="0" noProof="0" dirty="0" err="1">
                <a:ln>
                  <a:noFill/>
                </a:ln>
                <a:effectLst/>
                <a:uLnTx/>
                <a:uFillTx/>
                <a:latin typeface="Open Sans"/>
                <a:ea typeface="Open Sans"/>
                <a:cs typeface="Open Sans"/>
              </a:rPr>
              <a:t>happens</a:t>
            </a:r>
            <a:r>
              <a:rPr kumimoji="0" lang="hu-HU" sz="1600" b="1" i="0" u="none" strike="noStrike" kern="1200" cap="none" spc="20" normalizeH="0" baseline="0" noProof="0" dirty="0">
                <a:ln>
                  <a:noFill/>
                </a:ln>
                <a:effectLst/>
                <a:uLnTx/>
                <a:uFillTx/>
                <a:latin typeface="Open Sans"/>
                <a:ea typeface="Open Sans"/>
                <a:cs typeface="Open Sans"/>
              </a:rPr>
              <a:t> </a:t>
            </a:r>
            <a:r>
              <a:rPr kumimoji="0" lang="hu-HU" sz="1600" b="1" i="0" u="none" strike="noStrike" kern="1200" cap="none" spc="20" normalizeH="0" baseline="0" noProof="0" dirty="0" err="1">
                <a:ln>
                  <a:noFill/>
                </a:ln>
                <a:effectLst/>
                <a:uLnTx/>
                <a:uFillTx/>
                <a:latin typeface="Open Sans"/>
                <a:ea typeface="Open Sans"/>
                <a:cs typeface="Open Sans"/>
              </a:rPr>
              <a:t>when</a:t>
            </a:r>
            <a:r>
              <a:rPr lang="hu-HU" sz="1600" b="1" spc="20" dirty="0">
                <a:latin typeface="Open Sans"/>
                <a:ea typeface="Open Sans"/>
                <a:cs typeface="Open Sans"/>
              </a:rPr>
              <a:t> </a:t>
            </a:r>
            <a:r>
              <a:rPr lang="hu-HU" sz="1600" b="1" spc="20" dirty="0" err="1">
                <a:latin typeface="Open Sans"/>
                <a:ea typeface="Open Sans"/>
                <a:cs typeface="Open Sans"/>
              </a:rPr>
              <a:t>today</a:t>
            </a:r>
            <a:r>
              <a:rPr kumimoji="0" lang="hu-HU" sz="1600" b="1" i="0" u="none" strike="noStrike" kern="1200" cap="none" spc="20" normalizeH="0" baseline="0" noProof="0" dirty="0">
                <a:ln>
                  <a:noFill/>
                </a:ln>
                <a:effectLst/>
                <a:uLnTx/>
                <a:uFillTx/>
                <a:latin typeface="Open Sans"/>
                <a:ea typeface="Open Sans"/>
                <a:cs typeface="Open Sans"/>
              </a:rPr>
              <a:t>?</a:t>
            </a:r>
            <a:endParaRPr kumimoji="0" lang="en-US" sz="1600" b="1" i="0" u="none" strike="noStrike" kern="1200" cap="none" spc="20" normalizeH="0" baseline="0" noProof="0" dirty="0">
              <a:ln>
                <a:noFill/>
              </a:ln>
              <a:effectLst/>
              <a:uLnTx/>
              <a:uFillTx/>
              <a:latin typeface="Open Sans"/>
              <a:ea typeface="Open Sans"/>
              <a:cs typeface="Open Sans"/>
            </a:endParaRPr>
          </a:p>
        </p:txBody>
      </p:sp>
      <p:sp>
        <p:nvSpPr>
          <p:cNvPr id="2" name="Freeform 23">
            <a:extLst>
              <a:ext uri="{FF2B5EF4-FFF2-40B4-BE49-F238E27FC236}">
                <a16:creationId xmlns:a16="http://schemas.microsoft.com/office/drawing/2014/main" id="{229B58E0-DAF4-F84C-70F8-7B48C4C58F33}"/>
              </a:ext>
            </a:extLst>
          </p:cNvPr>
          <p:cNvSpPr/>
          <p:nvPr/>
        </p:nvSpPr>
        <p:spPr>
          <a:xfrm>
            <a:off x="1529449" y="3048059"/>
            <a:ext cx="5868880" cy="624581"/>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lIns="91440" tIns="45720" rIns="91440" bIns="45720" anchor="ctr"/>
          <a:lstStyle/>
          <a:p>
            <a:pPr marL="85725">
              <a:lnSpc>
                <a:spcPts val="2200"/>
              </a:lnSpc>
            </a:pPr>
            <a:r>
              <a:rPr lang="en-GB" sz="1600" b="1" dirty="0">
                <a:solidFill>
                  <a:srgbClr val="9A3324"/>
                </a:solidFill>
              </a:rPr>
              <a:t>IMMEDIATELY AFTER THIS</a:t>
            </a:r>
            <a:r>
              <a:rPr lang="en-GB" sz="1600" dirty="0"/>
              <a:t> short campus tour of the Int Study Centre</a:t>
            </a:r>
          </a:p>
        </p:txBody>
      </p:sp>
      <p:sp>
        <p:nvSpPr>
          <p:cNvPr id="3" name="Téglalap 19">
            <a:extLst>
              <a:ext uri="{FF2B5EF4-FFF2-40B4-BE49-F238E27FC236}">
                <a16:creationId xmlns:a16="http://schemas.microsoft.com/office/drawing/2014/main" id="{DC7245B8-24D1-2053-D0C0-E9BAA1F7AF7D}"/>
              </a:ext>
            </a:extLst>
          </p:cNvPr>
          <p:cNvSpPr/>
          <p:nvPr/>
        </p:nvSpPr>
        <p:spPr>
          <a:xfrm>
            <a:off x="1094067" y="285844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4" name="Téglalap 19">
            <a:extLst>
              <a:ext uri="{FF2B5EF4-FFF2-40B4-BE49-F238E27FC236}">
                <a16:creationId xmlns:a16="http://schemas.microsoft.com/office/drawing/2014/main" id="{872179CE-B34F-EDAF-E17A-ADA092C35240}"/>
              </a:ext>
            </a:extLst>
          </p:cNvPr>
          <p:cNvSpPr/>
          <p:nvPr/>
        </p:nvSpPr>
        <p:spPr>
          <a:xfrm>
            <a:off x="1063987" y="3730739"/>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5" name="Freeform 23">
            <a:extLst>
              <a:ext uri="{FF2B5EF4-FFF2-40B4-BE49-F238E27FC236}">
                <a16:creationId xmlns:a16="http://schemas.microsoft.com/office/drawing/2014/main" id="{7861EA30-7E48-94D5-6591-4C9BD90E4872}"/>
              </a:ext>
            </a:extLst>
          </p:cNvPr>
          <p:cNvSpPr/>
          <p:nvPr/>
        </p:nvSpPr>
        <p:spPr>
          <a:xfrm>
            <a:off x="1499369" y="3942905"/>
            <a:ext cx="5816242" cy="429069"/>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lIns="91440" tIns="45720" rIns="91440" bIns="45720" anchor="ctr"/>
          <a:lstStyle/>
          <a:p>
            <a:pPr marL="85725">
              <a:lnSpc>
                <a:spcPts val="2200"/>
              </a:lnSpc>
            </a:pPr>
            <a:r>
              <a:rPr lang="en-GB" sz="1600" b="1" dirty="0">
                <a:solidFill>
                  <a:srgbClr val="9A3324"/>
                </a:solidFill>
              </a:rPr>
              <a:t>AT 4 PM TODAY </a:t>
            </a:r>
            <a:r>
              <a:rPr lang="en-GB" sz="1600" dirty="0"/>
              <a:t>big campus tour starting outside </a:t>
            </a:r>
            <a:r>
              <a:rPr lang="en-GB" sz="1600" dirty="0" err="1"/>
              <a:t>Múzeum</a:t>
            </a:r>
            <a:r>
              <a:rPr lang="en-GB" sz="1600" dirty="0"/>
              <a:t> </a:t>
            </a:r>
            <a:r>
              <a:rPr lang="en-GB" sz="1600" dirty="0" err="1"/>
              <a:t>körút</a:t>
            </a:r>
            <a:r>
              <a:rPr lang="en-GB" sz="1600" dirty="0"/>
              <a:t> 4</a:t>
            </a:r>
          </a:p>
        </p:txBody>
      </p:sp>
    </p:spTree>
    <p:extLst>
      <p:ext uri="{BB962C8B-B14F-4D97-AF65-F5344CB8AC3E}">
        <p14:creationId xmlns:p14="http://schemas.microsoft.com/office/powerpoint/2010/main" val="19512846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17" name="Freeform 19">
            <a:extLst>
              <a:ext uri="{FF2B5EF4-FFF2-40B4-BE49-F238E27FC236}">
                <a16:creationId xmlns:a16="http://schemas.microsoft.com/office/drawing/2014/main" id="{F80A159C-BA09-476E-9E4B-B29D24BB48A8}"/>
              </a:ext>
            </a:extLst>
          </p:cNvPr>
          <p:cNvSpPr/>
          <p:nvPr/>
        </p:nvSpPr>
        <p:spPr>
          <a:xfrm>
            <a:off x="1447800" y="2965804"/>
            <a:ext cx="5808723" cy="1040298"/>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r>
              <a:rPr lang="hu-HU" sz="1500" b="1" dirty="0" err="1">
                <a:solidFill>
                  <a:srgbClr val="9A3324"/>
                </a:solidFill>
              </a:rPr>
              <a:t>Registration</a:t>
            </a:r>
            <a:r>
              <a:rPr lang="hu-HU" sz="1500" b="1" dirty="0">
                <a:solidFill>
                  <a:srgbClr val="9A3324"/>
                </a:solidFill>
              </a:rPr>
              <a:t> </a:t>
            </a:r>
            <a:endParaRPr lang="hu-HU" sz="1500" b="1">
              <a:solidFill>
                <a:srgbClr val="9A3324"/>
              </a:solidFill>
            </a:endParaRPr>
          </a:p>
          <a:p>
            <a:pPr lvl="1"/>
            <a:r>
              <a:rPr lang="hu-HU" sz="1500" dirty="0"/>
              <a:t>in </a:t>
            </a:r>
            <a:r>
              <a:rPr lang="hu-HU" sz="1500" dirty="0" err="1"/>
              <a:t>person</a:t>
            </a:r>
            <a:r>
              <a:rPr lang="hu-HU" sz="1500" dirty="0"/>
              <a:t> </a:t>
            </a:r>
            <a:r>
              <a:rPr lang="hu-HU" sz="1500" b="1" dirty="0" err="1"/>
              <a:t>ongoing</a:t>
            </a:r>
            <a:r>
              <a:rPr lang="hu-HU" sz="1500" b="1" dirty="0"/>
              <a:t> </a:t>
            </a:r>
            <a:r>
              <a:rPr lang="hu-HU" sz="1500" b="1" dirty="0" err="1"/>
              <a:t>until</a:t>
            </a:r>
            <a:r>
              <a:rPr lang="hu-HU" sz="1500" b="1" dirty="0"/>
              <a:t> 30 </a:t>
            </a:r>
            <a:r>
              <a:rPr lang="hu-HU" sz="1500" b="1" dirty="0" err="1"/>
              <a:t>Sept</a:t>
            </a:r>
            <a:r>
              <a:rPr lang="hu-HU" sz="1500" dirty="0"/>
              <a:t> (</a:t>
            </a:r>
            <a:r>
              <a:rPr lang="hu-HU" sz="1500" dirty="0" err="1"/>
              <a:t>ask</a:t>
            </a:r>
            <a:r>
              <a:rPr lang="hu-HU" sz="1500" dirty="0"/>
              <a:t> </a:t>
            </a:r>
            <a:r>
              <a:rPr lang="hu-HU" sz="1500" dirty="0" err="1"/>
              <a:t>for</a:t>
            </a:r>
            <a:r>
              <a:rPr lang="hu-HU" sz="1500" dirty="0"/>
              <a:t> </a:t>
            </a:r>
            <a:r>
              <a:rPr lang="hu-HU" sz="1500" dirty="0" err="1"/>
              <a:t>appointment</a:t>
            </a:r>
            <a:r>
              <a:rPr lang="hu-HU" sz="1500" dirty="0"/>
              <a:t> </a:t>
            </a:r>
            <a:r>
              <a:rPr lang="hu-HU" sz="1500" dirty="0" err="1"/>
              <a:t>by</a:t>
            </a:r>
            <a:r>
              <a:rPr lang="hu-HU" sz="1500" dirty="0"/>
              <a:t> </a:t>
            </a:r>
            <a:r>
              <a:rPr lang="hu-HU" sz="1500" dirty="0" err="1"/>
              <a:t>writing</a:t>
            </a:r>
            <a:r>
              <a:rPr lang="hu-HU" sz="1500" dirty="0"/>
              <a:t> </a:t>
            </a:r>
            <a:r>
              <a:rPr lang="hu-HU" sz="1500" dirty="0" err="1"/>
              <a:t>to</a:t>
            </a:r>
            <a:r>
              <a:rPr lang="hu-HU" sz="1500" dirty="0"/>
              <a:t> </a:t>
            </a:r>
            <a:r>
              <a:rPr lang="hu-HU" sz="1500" dirty="0" err="1"/>
              <a:t>us</a:t>
            </a:r>
            <a:r>
              <a:rPr lang="hu-HU" sz="1500" dirty="0"/>
              <a:t> </a:t>
            </a:r>
            <a:r>
              <a:rPr lang="hu-HU" sz="1500" dirty="0" err="1"/>
              <a:t>at</a:t>
            </a:r>
            <a:r>
              <a:rPr lang="hu-HU" sz="1500" dirty="0"/>
              <a:t> </a:t>
            </a:r>
            <a:r>
              <a:rPr lang="hu-HU" sz="1500" dirty="0">
                <a:hlinkClick r:id="rId2"/>
              </a:rPr>
              <a:t>foundation@btk.elte.hu</a:t>
            </a:r>
            <a:r>
              <a:rPr lang="hu-HU" sz="1500" dirty="0"/>
              <a:t>)</a:t>
            </a:r>
            <a:endParaRPr lang="hu-HU" sz="1500" dirty="0">
              <a:cs typeface="Calibri"/>
            </a:endParaRPr>
          </a:p>
        </p:txBody>
      </p:sp>
      <p:sp>
        <p:nvSpPr>
          <p:cNvPr id="18" name="Freeform 23">
            <a:extLst>
              <a:ext uri="{FF2B5EF4-FFF2-40B4-BE49-F238E27FC236}">
                <a16:creationId xmlns:a16="http://schemas.microsoft.com/office/drawing/2014/main" id="{5A7F7A3C-2B3F-47CD-8A42-6FBA811F9DC9}"/>
              </a:ext>
            </a:extLst>
          </p:cNvPr>
          <p:cNvSpPr/>
          <p:nvPr/>
        </p:nvSpPr>
        <p:spPr>
          <a:xfrm>
            <a:off x="1447799" y="1312541"/>
            <a:ext cx="5808723" cy="1252442"/>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lIns="91440" tIns="45720" rIns="91440" bIns="45720" anchor="ctr"/>
          <a:lstStyle/>
          <a:p>
            <a:r>
              <a:rPr lang="hu-HU" sz="1500" b="1">
                <a:solidFill>
                  <a:srgbClr val="9A3324"/>
                </a:solidFill>
              </a:rPr>
              <a:t>Placement Tests (starting </a:t>
            </a:r>
            <a:r>
              <a:rPr lang="hu-HU" sz="1500" b="1" err="1">
                <a:solidFill>
                  <a:srgbClr val="9A3324"/>
                </a:solidFill>
              </a:rPr>
              <a:t>on</a:t>
            </a:r>
            <a:r>
              <a:rPr lang="hu-HU" sz="1500" b="1">
                <a:solidFill>
                  <a:srgbClr val="9A3324"/>
                </a:solidFill>
              </a:rPr>
              <a:t> 5 </a:t>
            </a:r>
            <a:r>
              <a:rPr lang="hu-HU" sz="1500" b="1" err="1">
                <a:solidFill>
                  <a:srgbClr val="9A3324"/>
                </a:solidFill>
              </a:rPr>
              <a:t>Sept</a:t>
            </a:r>
            <a:r>
              <a:rPr lang="hu-HU" sz="1500" b="1">
                <a:solidFill>
                  <a:srgbClr val="9A3324"/>
                </a:solidFill>
              </a:rPr>
              <a:t>)</a:t>
            </a:r>
          </a:p>
          <a:p>
            <a:pPr lvl="1"/>
            <a:r>
              <a:rPr lang="hu-HU" sz="1500" dirty="0" err="1"/>
              <a:t>Upon</a:t>
            </a:r>
            <a:r>
              <a:rPr lang="hu-HU" sz="1500" dirty="0"/>
              <a:t> </a:t>
            </a:r>
            <a:r>
              <a:rPr lang="hu-HU" sz="1500" dirty="0" err="1"/>
              <a:t>registration</a:t>
            </a:r>
            <a:r>
              <a:rPr lang="hu-HU" sz="1500" dirty="0"/>
              <a:t>, </a:t>
            </a:r>
            <a:r>
              <a:rPr lang="hu-HU" sz="1500" dirty="0" err="1"/>
              <a:t>we</a:t>
            </a:r>
            <a:r>
              <a:rPr lang="hu-HU" sz="1500" dirty="0"/>
              <a:t> </a:t>
            </a:r>
            <a:r>
              <a:rPr lang="hu-HU" sz="1500" dirty="0" err="1"/>
              <a:t>will</a:t>
            </a:r>
            <a:r>
              <a:rPr lang="hu-HU" sz="1500"/>
              <a:t> forward your </a:t>
            </a:r>
            <a:r>
              <a:rPr lang="hu-HU" sz="1500" dirty="0" err="1"/>
              <a:t>name</a:t>
            </a:r>
            <a:r>
              <a:rPr lang="hu-HU" sz="1500" dirty="0"/>
              <a:t> and email </a:t>
            </a:r>
            <a:r>
              <a:rPr lang="hu-HU" sz="1500" dirty="0" err="1"/>
              <a:t>to</a:t>
            </a:r>
            <a:r>
              <a:rPr lang="hu-HU" sz="1500" dirty="0"/>
              <a:t> </a:t>
            </a:r>
            <a:r>
              <a:rPr lang="hu-HU" sz="1500" dirty="0" err="1"/>
              <a:t>our</a:t>
            </a:r>
            <a:r>
              <a:rPr lang="hu-HU" sz="1500" dirty="0"/>
              <a:t> </a:t>
            </a:r>
            <a:r>
              <a:rPr lang="hu-HU" sz="1500" dirty="0" err="1"/>
              <a:t>teaching</a:t>
            </a:r>
            <a:r>
              <a:rPr lang="hu-HU" sz="1500" dirty="0"/>
              <a:t> </a:t>
            </a:r>
            <a:r>
              <a:rPr lang="hu-HU" sz="1500" dirty="0" err="1"/>
              <a:t>staff</a:t>
            </a:r>
            <a:r>
              <a:rPr lang="hu-HU" sz="1500" dirty="0"/>
              <a:t>, </a:t>
            </a:r>
            <a:r>
              <a:rPr lang="hu-HU" sz="1500" dirty="0" err="1"/>
              <a:t>they</a:t>
            </a:r>
            <a:r>
              <a:rPr lang="hu-HU" sz="1500" dirty="0"/>
              <a:t> </a:t>
            </a:r>
            <a:r>
              <a:rPr lang="hu-HU" sz="1500" dirty="0" err="1"/>
              <a:t>will</a:t>
            </a:r>
            <a:r>
              <a:rPr lang="hu-HU" sz="1500" dirty="0"/>
              <a:t> be in </a:t>
            </a:r>
            <a:r>
              <a:rPr lang="hu-HU" sz="1500" dirty="0" err="1"/>
              <a:t>touch</a:t>
            </a:r>
            <a:r>
              <a:rPr lang="hu-HU" sz="1500" dirty="0"/>
              <a:t> </a:t>
            </a:r>
            <a:r>
              <a:rPr lang="hu-HU" sz="1500" dirty="0" err="1"/>
              <a:t>regarding</a:t>
            </a:r>
            <a:r>
              <a:rPr lang="hu-HU" sz="1500" dirty="0"/>
              <a:t> </a:t>
            </a:r>
            <a:r>
              <a:rPr lang="hu-HU" sz="1500" dirty="0" err="1"/>
              <a:t>your</a:t>
            </a:r>
            <a:r>
              <a:rPr lang="hu-HU" sz="1500" dirty="0"/>
              <a:t> </a:t>
            </a:r>
            <a:r>
              <a:rPr lang="hu-HU" sz="1500" dirty="0" err="1"/>
              <a:t>placement</a:t>
            </a:r>
            <a:r>
              <a:rPr lang="hu-HU" sz="1500" dirty="0"/>
              <a:t> test (</a:t>
            </a:r>
            <a:r>
              <a:rPr lang="hu-HU" sz="1500" dirty="0" err="1"/>
              <a:t>keep</a:t>
            </a:r>
            <a:r>
              <a:rPr lang="hu-HU" sz="1500" dirty="0"/>
              <a:t> </a:t>
            </a:r>
            <a:r>
              <a:rPr lang="hu-HU" sz="1500" dirty="0" err="1"/>
              <a:t>checking</a:t>
            </a:r>
            <a:r>
              <a:rPr lang="hu-HU" sz="1500" dirty="0"/>
              <a:t> </a:t>
            </a:r>
            <a:r>
              <a:rPr lang="hu-HU" sz="1500" dirty="0" err="1"/>
              <a:t>your</a:t>
            </a:r>
            <a:r>
              <a:rPr lang="hu-HU" sz="1500" dirty="0"/>
              <a:t> mail </a:t>
            </a:r>
            <a:r>
              <a:rPr lang="hu-HU" sz="1500" dirty="0" err="1"/>
              <a:t>box</a:t>
            </a:r>
            <a:r>
              <a:rPr lang="hu-HU" sz="1500" dirty="0"/>
              <a:t>, </a:t>
            </a:r>
            <a:r>
              <a:rPr lang="hu-HU" sz="1500" dirty="0" err="1"/>
              <a:t>including</a:t>
            </a:r>
            <a:r>
              <a:rPr lang="hu-HU" sz="1500" dirty="0"/>
              <a:t> </a:t>
            </a:r>
            <a:r>
              <a:rPr lang="hu-HU" sz="1500" dirty="0" err="1"/>
              <a:t>the</a:t>
            </a:r>
            <a:r>
              <a:rPr lang="hu-HU" sz="1500" dirty="0"/>
              <a:t> spam </a:t>
            </a:r>
            <a:r>
              <a:rPr lang="hu-HU" sz="1500" dirty="0" err="1"/>
              <a:t>folder</a:t>
            </a:r>
            <a:r>
              <a:rPr lang="hu-HU" sz="1500" dirty="0"/>
              <a:t> </a:t>
            </a:r>
            <a:r>
              <a:rPr lang="hu-HU" sz="1500" dirty="0" err="1"/>
              <a:t>looking</a:t>
            </a:r>
            <a:r>
              <a:rPr lang="hu-HU" sz="1500" dirty="0"/>
              <a:t> </a:t>
            </a:r>
            <a:r>
              <a:rPr lang="hu-HU" sz="1500" dirty="0" err="1"/>
              <a:t>for</a:t>
            </a:r>
            <a:r>
              <a:rPr lang="hu-HU" sz="1500" dirty="0"/>
              <a:t> </a:t>
            </a:r>
            <a:r>
              <a:rPr lang="hu-HU" sz="1500" dirty="0" err="1"/>
              <a:t>instructions</a:t>
            </a:r>
            <a:r>
              <a:rPr lang="hu-HU" sz="1500" dirty="0"/>
              <a:t>)</a:t>
            </a:r>
            <a:endParaRPr lang="hu-HU" sz="1500" dirty="0">
              <a:cs typeface="Calibri"/>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1029655" y="99887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sp>
        <p:nvSpPr>
          <p:cNvPr id="20" name="Téglalap 19">
            <a:extLst>
              <a:ext uri="{FF2B5EF4-FFF2-40B4-BE49-F238E27FC236}">
                <a16:creationId xmlns:a16="http://schemas.microsoft.com/office/drawing/2014/main" id="{B3623553-A8EC-4872-A253-1E2C25D6828A}"/>
              </a:ext>
            </a:extLst>
          </p:cNvPr>
          <p:cNvSpPr/>
          <p:nvPr/>
        </p:nvSpPr>
        <p:spPr>
          <a:xfrm>
            <a:off x="1066800" y="2695314"/>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1" name="Szövegdoboz 10"/>
          <p:cNvSpPr txBox="1"/>
          <p:nvPr/>
        </p:nvSpPr>
        <p:spPr>
          <a:xfrm>
            <a:off x="7613483" y="4645732"/>
            <a:ext cx="170064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9" name="Folyamatábra: Feldolgozás 8">
            <a:extLst>
              <a:ext uri="{FF2B5EF4-FFF2-40B4-BE49-F238E27FC236}">
                <a16:creationId xmlns:a16="http://schemas.microsoft.com/office/drawing/2014/main" id="{5B59B324-D927-4FE4-93B0-FAEE7E7FA8CC}"/>
              </a:ext>
            </a:extLst>
          </p:cNvPr>
          <p:cNvSpPr/>
          <p:nvPr/>
        </p:nvSpPr>
        <p:spPr>
          <a:xfrm>
            <a:off x="838200" y="217443"/>
            <a:ext cx="5242245" cy="3810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457200" rtl="0" eaLnBrk="1" fontAlgn="auto" latinLnBrk="0" hangingPunct="1">
              <a:lnSpc>
                <a:spcPts val="1800"/>
              </a:lnSpc>
              <a:spcBef>
                <a:spcPts val="0"/>
              </a:spcBef>
              <a:spcAft>
                <a:spcPts val="0"/>
              </a:spcAft>
              <a:buClrTx/>
              <a:buSzTx/>
              <a:buFontTx/>
              <a:buNone/>
              <a:tabLst/>
              <a:defRPr/>
            </a:pPr>
            <a:r>
              <a:rPr kumimoji="0" lang="hu-HU" sz="1600" b="1" i="0" u="none" strike="noStrike" kern="1200" cap="none" spc="2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happens later</a:t>
            </a:r>
            <a:r>
              <a:rPr kumimoji="0" lang="hu-HU" sz="1600" b="1" i="0" u="none" strike="noStrike" kern="1200" cap="none" spc="2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 </a:t>
            </a:r>
            <a:r>
              <a:rPr kumimoji="0" lang="hu-HU" sz="1600" b="1" i="0" u="none" strike="noStrike" kern="1200" cap="none" spc="20" normalizeH="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a:t>
            </a:r>
            <a:r>
              <a:rPr kumimoji="0" lang="hu-HU" sz="1600" b="1" i="0" u="none" strike="noStrike" kern="1200" cap="none" spc="2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600" b="1" i="0" u="none" strike="noStrike" kern="1200" cap="none" spc="20" normalizeH="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week</a:t>
            </a:r>
            <a:r>
              <a:rPr kumimoji="0" lang="hu-HU" sz="1600" b="1" i="0" u="none" strike="noStrike" kern="1200" cap="none" spc="2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600" b="1" i="0" u="none" strike="noStrike" kern="1200" cap="none" spc="20" normalizeH="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or</a:t>
            </a:r>
            <a:r>
              <a:rPr kumimoji="0" lang="hu-HU" sz="1600" b="1" i="0" u="none" strike="noStrike" kern="1200" cap="none" spc="2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600" b="1" i="0" u="none" strike="noStrike" kern="1200" cap="none" spc="20" normalizeH="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next</a:t>
            </a:r>
            <a:r>
              <a:rPr kumimoji="0" lang="hu-HU" sz="1600" b="1" i="0" u="none" strike="noStrike" kern="1200" cap="none" spc="2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hu-HU" sz="1600" b="1" i="0" u="none" strike="noStrike" kern="1200" cap="none" spc="20" normalizeH="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week</a:t>
            </a:r>
            <a:r>
              <a:rPr kumimoji="0" lang="hu-HU" sz="1600" b="1" i="0" u="none" strike="noStrike" kern="1200" cap="none" spc="2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kumimoji="0" lang="en-US" sz="1600" b="1" i="0" u="none" strike="noStrike" kern="1200" cap="none" spc="2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58903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18" name="Freeform 23">
            <a:extLst>
              <a:ext uri="{FF2B5EF4-FFF2-40B4-BE49-F238E27FC236}">
                <a16:creationId xmlns:a16="http://schemas.microsoft.com/office/drawing/2014/main" id="{5A7F7A3C-2B3F-47CD-8A42-6FBA811F9DC9}"/>
              </a:ext>
            </a:extLst>
          </p:cNvPr>
          <p:cNvSpPr/>
          <p:nvPr/>
        </p:nvSpPr>
        <p:spPr>
          <a:xfrm>
            <a:off x="1282800" y="1292195"/>
            <a:ext cx="4971535" cy="2354377"/>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342900" indent="-342900">
              <a:buFont typeface="Arial" panose="020B0604020202020204" pitchFamily="34" charset="0"/>
              <a:buChar char="•"/>
            </a:pPr>
            <a:r>
              <a:rPr lang="hu-HU" sz="2000" dirty="0" err="1"/>
              <a:t>Legal</a:t>
            </a:r>
            <a:r>
              <a:rPr lang="hu-HU" sz="2000" dirty="0"/>
              <a:t> </a:t>
            </a:r>
            <a:r>
              <a:rPr lang="hu-HU" sz="2000" dirty="0" err="1"/>
              <a:t>stay</a:t>
            </a:r>
            <a:endParaRPr lang="hu-HU" sz="2000" dirty="0"/>
          </a:p>
          <a:p>
            <a:pPr marL="342900" indent="-342900">
              <a:buFont typeface="Arial" panose="020B0604020202020204" pitchFamily="34" charset="0"/>
              <a:buChar char="•"/>
            </a:pPr>
            <a:r>
              <a:rPr lang="hu-HU" sz="2000" dirty="0" err="1"/>
              <a:t>Student</a:t>
            </a:r>
            <a:r>
              <a:rPr lang="hu-HU" sz="2000" dirty="0"/>
              <a:t> ID</a:t>
            </a:r>
          </a:p>
          <a:p>
            <a:pPr marL="342900" indent="-342900">
              <a:buFont typeface="Arial" panose="020B0604020202020204" pitchFamily="34" charset="0"/>
              <a:buChar char="•"/>
            </a:pPr>
            <a:r>
              <a:rPr lang="hu-HU" sz="2000" dirty="0"/>
              <a:t>Bank account</a:t>
            </a:r>
          </a:p>
          <a:p>
            <a:pPr marL="342900" indent="-342900">
              <a:buFont typeface="Arial" panose="020B0604020202020204" pitchFamily="34" charset="0"/>
              <a:buChar char="•"/>
            </a:pPr>
            <a:r>
              <a:rPr lang="hu-HU" sz="2000" dirty="0"/>
              <a:t>Campus</a:t>
            </a:r>
          </a:p>
          <a:p>
            <a:pPr marL="342900" indent="-342900">
              <a:buFont typeface="Arial" panose="020B0604020202020204" pitchFamily="34" charset="0"/>
              <a:buChar char="•"/>
            </a:pPr>
            <a:r>
              <a:rPr lang="hu-HU" sz="2000" dirty="0" err="1"/>
              <a:t>Courses</a:t>
            </a:r>
            <a:endParaRPr lang="hu-HU" sz="2000" dirty="0"/>
          </a:p>
          <a:p>
            <a:pPr marL="342900" indent="-342900">
              <a:buFont typeface="Arial" panose="020B0604020202020204" pitchFamily="34" charset="0"/>
              <a:buChar char="•"/>
            </a:pPr>
            <a:r>
              <a:rPr lang="hu-HU" sz="2000" dirty="0" err="1"/>
              <a:t>Academic</a:t>
            </a:r>
            <a:r>
              <a:rPr lang="hu-HU" sz="2000" dirty="0"/>
              <a:t> </a:t>
            </a:r>
            <a:r>
              <a:rPr lang="hu-HU" sz="2000" dirty="0" err="1"/>
              <a:t>regulations</a:t>
            </a:r>
            <a:r>
              <a:rPr lang="hu-HU" sz="2000" dirty="0"/>
              <a:t> / </a:t>
            </a:r>
            <a:r>
              <a:rPr lang="hu-HU" sz="2000" dirty="0" err="1"/>
              <a:t>Absence</a:t>
            </a:r>
            <a:r>
              <a:rPr lang="hu-HU" sz="2000" dirty="0"/>
              <a:t> policy</a:t>
            </a:r>
          </a:p>
          <a:p>
            <a:pPr marL="342900" indent="-342900">
              <a:buFont typeface="Arial" panose="020B0604020202020204" pitchFamily="34" charset="0"/>
              <a:buChar char="•"/>
            </a:pPr>
            <a:r>
              <a:rPr lang="hu-HU" sz="2000" dirty="0" err="1"/>
              <a:t>Technical</a:t>
            </a:r>
            <a:r>
              <a:rPr lang="hu-HU" sz="2000" dirty="0"/>
              <a:t> and </a:t>
            </a:r>
            <a:r>
              <a:rPr lang="hu-HU" sz="2000" dirty="0" err="1"/>
              <a:t>practical</a:t>
            </a:r>
            <a:r>
              <a:rPr lang="hu-HU" sz="2000" dirty="0"/>
              <a:t> </a:t>
            </a:r>
            <a:r>
              <a:rPr lang="hu-HU" sz="2000" dirty="0" err="1"/>
              <a:t>issues</a:t>
            </a:r>
            <a:endParaRPr lang="hu-HU" sz="2000" dirty="0"/>
          </a:p>
        </p:txBody>
      </p:sp>
      <p:sp>
        <p:nvSpPr>
          <p:cNvPr id="19" name="Téglalap 18">
            <a:extLst>
              <a:ext uri="{FF2B5EF4-FFF2-40B4-BE49-F238E27FC236}">
                <a16:creationId xmlns:a16="http://schemas.microsoft.com/office/drawing/2014/main" id="{D8F3DC88-116F-4536-98D2-8BE696159DE0}"/>
              </a:ext>
            </a:extLst>
          </p:cNvPr>
          <p:cNvSpPr/>
          <p:nvPr/>
        </p:nvSpPr>
        <p:spPr>
          <a:xfrm>
            <a:off x="1029655" y="99887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455568" y="4638212"/>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endParaRPr lang="hu-HU" sz="1400" b="0" i="0" u="none" strike="noStrike" kern="1200" cap="none" spc="0" normalizeH="0" baseline="0" noProof="0" dirty="0" err="1">
              <a:ln>
                <a:noFill/>
              </a:ln>
              <a:effectLst/>
              <a:uLnTx/>
              <a:uFillTx/>
              <a:latin typeface="Goldenbook"/>
              <a:ea typeface="Open Sans"/>
              <a:cs typeface="Open Sans"/>
            </a:endParaRPr>
          </a:p>
        </p:txBody>
      </p:sp>
      <p:sp>
        <p:nvSpPr>
          <p:cNvPr id="9" name="Folyamatábra: Feldolgozás 8">
            <a:extLst>
              <a:ext uri="{FF2B5EF4-FFF2-40B4-BE49-F238E27FC236}">
                <a16:creationId xmlns:a16="http://schemas.microsoft.com/office/drawing/2014/main" id="{5B59B324-D927-4FE4-93B0-FAEE7E7FA8CC}"/>
              </a:ext>
            </a:extLst>
          </p:cNvPr>
          <p:cNvSpPr/>
          <p:nvPr/>
        </p:nvSpPr>
        <p:spPr>
          <a:xfrm>
            <a:off x="1282800" y="269116"/>
            <a:ext cx="4971535" cy="365961"/>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800"/>
              </a:lnSpc>
            </a:pPr>
            <a:r>
              <a:rPr lang="hu-HU" sz="1600" b="1">
                <a:solidFill>
                  <a:srgbClr val="85402C"/>
                </a:solidFill>
                <a:latin typeface="Open Sans" panose="020B0604020202020204" charset="0"/>
                <a:ea typeface="Open Sans" panose="020B0604020202020204" charset="0"/>
                <a:cs typeface="Open Sans" panose="020B0604020202020204" charset="0"/>
              </a:rPr>
              <a:t>Contents</a:t>
            </a:r>
            <a:endParaRPr kumimoji="0" lang="en-US" sz="1600" b="1" i="0" u="none" strike="noStrike" kern="1200" cap="none" spc="2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986674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371600" y="1123950"/>
            <a:ext cx="5867400" cy="9906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800"/>
              </a:lnSpc>
            </a:pPr>
            <a:endParaRPr lang="hu-HU" sz="3000" b="1">
              <a:solidFill>
                <a:schemeClr val="tx1"/>
              </a:solidFill>
            </a:endParaRPr>
          </a:p>
          <a:p>
            <a:pPr lvl="0">
              <a:lnSpc>
                <a:spcPts val="1800"/>
              </a:lnSpc>
            </a:pPr>
            <a:r>
              <a:rPr lang="hu-HU" sz="3000" b="1">
                <a:solidFill>
                  <a:schemeClr val="tx1"/>
                </a:solidFill>
              </a:rPr>
              <a:t>Stay here legally</a:t>
            </a:r>
            <a:endParaRPr kumimoji="0" lang="en-US" sz="3000" b="1" i="0" u="none" strike="noStrike" kern="1200" cap="none" spc="2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1029655" y="99887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500687"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Tree>
    <p:extLst>
      <p:ext uri="{BB962C8B-B14F-4D97-AF65-F5344CB8AC3E}">
        <p14:creationId xmlns:p14="http://schemas.microsoft.com/office/powerpoint/2010/main" val="40526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371600" y="1123950"/>
            <a:ext cx="7010400" cy="25908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800"/>
              </a:lnSpc>
            </a:pPr>
            <a:r>
              <a:rPr lang="en-US" sz="3200" b="1">
                <a:solidFill>
                  <a:srgbClr val="85402C"/>
                </a:solidFill>
                <a:latin typeface="Open Sans" panose="020B0604020202020204" charset="0"/>
                <a:ea typeface="Open Sans" panose="020B0604020202020204" charset="0"/>
                <a:cs typeface="Open Sans" panose="020B0604020202020204" charset="0"/>
              </a:rPr>
              <a:t>Keeping your stay legal</a:t>
            </a:r>
            <a:br>
              <a:rPr lang="hu-HU" sz="3200" b="1">
                <a:solidFill>
                  <a:srgbClr val="85402C"/>
                </a:solidFill>
                <a:latin typeface="Open Sans" panose="020B0604020202020204" charset="0"/>
                <a:ea typeface="Open Sans" panose="020B0604020202020204" charset="0"/>
                <a:cs typeface="Open Sans" panose="020B0604020202020204" charset="0"/>
              </a:rPr>
            </a:br>
            <a:br>
              <a:rPr lang="en-US" sz="2000">
                <a:solidFill>
                  <a:srgbClr val="71402C"/>
                </a:solidFill>
                <a:latin typeface="Open Sans" panose="020B0604020202020204" charset="0"/>
                <a:ea typeface="Open Sans" panose="020B0604020202020204" charset="0"/>
                <a:cs typeface="Open Sans" panose="020B0604020202020204" charset="0"/>
              </a:rPr>
            </a:br>
            <a:r>
              <a:rPr lang="en-GB" sz="2000" b="1" i="1">
                <a:solidFill>
                  <a:srgbClr val="71292D"/>
                </a:solidFill>
                <a:latin typeface="Open Sans" panose="020B0604020202020204" charset="0"/>
                <a:ea typeface="Open Sans" panose="020B0604020202020204" charset="0"/>
                <a:cs typeface="Open Sans" panose="020B0604020202020204" charset="0"/>
              </a:rPr>
              <a:t>National Directorate-General for Aliens Policing</a:t>
            </a:r>
            <a:r>
              <a:rPr lang="hu-HU" sz="2000" b="1" i="1">
                <a:solidFill>
                  <a:srgbClr val="71292D"/>
                </a:solidFill>
                <a:latin typeface="Open Sans" panose="020B0604020202020204" charset="0"/>
                <a:ea typeface="Open Sans" panose="020B0604020202020204" charset="0"/>
                <a:cs typeface="Open Sans" panose="020B0604020202020204" charset="0"/>
              </a:rPr>
              <a:t> - OIF</a:t>
            </a:r>
            <a:r>
              <a:rPr lang="en-GB" sz="2000" b="1">
                <a:solidFill>
                  <a:srgbClr val="71292D"/>
                </a:solidFill>
                <a:latin typeface="Open Sans" panose="020B0604020202020204" charset="0"/>
                <a:ea typeface="Open Sans" panose="020B0604020202020204" charset="0"/>
                <a:cs typeface="Open Sans" panose="020B0604020202020204" charset="0"/>
              </a:rPr>
              <a:t> (Immigration and Asylum Office earlier</a:t>
            </a:r>
            <a:r>
              <a:rPr lang="hu-HU" sz="2000" b="1">
                <a:solidFill>
                  <a:srgbClr val="71292D"/>
                </a:solidFill>
                <a:latin typeface="Open Sans" panose="020B0604020202020204" charset="0"/>
                <a:ea typeface="Open Sans" panose="020B0604020202020204" charset="0"/>
                <a:cs typeface="Open Sans" panose="020B0604020202020204" charset="0"/>
              </a:rPr>
              <a:t>)</a:t>
            </a:r>
          </a:p>
          <a:p>
            <a:pPr lvl="0">
              <a:lnSpc>
                <a:spcPts val="1800"/>
              </a:lnSpc>
            </a:pPr>
            <a:endParaRPr lang="hu-HU" sz="2000" b="1">
              <a:solidFill>
                <a:srgbClr val="71292D"/>
              </a:solidFill>
              <a:latin typeface="Open Sans" panose="020B0604020202020204" charset="0"/>
              <a:ea typeface="Open Sans" panose="020B0604020202020204" charset="0"/>
              <a:cs typeface="Open Sans" panose="020B0604020202020204" charset="0"/>
            </a:endParaRPr>
          </a:p>
          <a:p>
            <a:pPr lvl="0">
              <a:lnSpc>
                <a:spcPts val="1800"/>
              </a:lnSpc>
            </a:pPr>
            <a:r>
              <a:rPr lang="hu-HU" sz="2000" b="1">
                <a:solidFill>
                  <a:srgbClr val="71292D"/>
                </a:solidFill>
                <a:latin typeface="Open Sans" panose="020B0604020202020204" charset="0"/>
                <a:ea typeface="Open Sans" panose="020B0604020202020204" charset="0"/>
                <a:cs typeface="Open Sans" panose="020B0604020202020204" charset="0"/>
              </a:rPr>
              <a:t>Registration is a must</a:t>
            </a:r>
          </a:p>
        </p:txBody>
      </p:sp>
      <p:sp>
        <p:nvSpPr>
          <p:cNvPr id="19" name="Téglalap 18">
            <a:extLst>
              <a:ext uri="{FF2B5EF4-FFF2-40B4-BE49-F238E27FC236}">
                <a16:creationId xmlns:a16="http://schemas.microsoft.com/office/drawing/2014/main" id="{D8F3DC88-116F-4536-98D2-8BE696159DE0}"/>
              </a:ext>
            </a:extLst>
          </p:cNvPr>
          <p:cNvSpPr/>
          <p:nvPr/>
        </p:nvSpPr>
        <p:spPr>
          <a:xfrm>
            <a:off x="1029655" y="99887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696200"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Tree>
    <p:extLst>
      <p:ext uri="{BB962C8B-B14F-4D97-AF65-F5344CB8AC3E}">
        <p14:creationId xmlns:p14="http://schemas.microsoft.com/office/powerpoint/2010/main" val="32172172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575884"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lang="hu-HU" sz="1400" dirty="0" err="1">
                <a:latin typeface="Goldenbook"/>
                <a:ea typeface="Open Sans"/>
                <a:cs typeface="Open Sans"/>
              </a:rPr>
              <a:t>Days</a:t>
            </a:r>
            <a:endParaRPr kumimoji="0" lang="hu-HU" sz="1400" b="0" i="0" u="none" strike="noStrike" kern="1200" cap="none" spc="0" normalizeH="0" baseline="0" noProof="0" dirty="0" err="1">
              <a:ln>
                <a:noFill/>
              </a:ln>
              <a:solidFill>
                <a:prstClr val="white"/>
              </a:solidFill>
              <a:effectLst/>
              <a:uLnTx/>
              <a:uFillTx/>
              <a:latin typeface="Goldenbook" panose="02070502060405060302" charset="-18"/>
              <a:ea typeface="Open Sans" panose="020B0604020202020204" charset="0"/>
              <a:cs typeface="Open Sans" panose="020B0604020202020204" charset="0"/>
            </a:endParaRPr>
          </a:p>
        </p:txBody>
      </p:sp>
      <p:sp>
        <p:nvSpPr>
          <p:cNvPr id="3" name="Folyamatábra: Feldolgozás 8">
            <a:extLst>
              <a:ext uri="{FF2B5EF4-FFF2-40B4-BE49-F238E27FC236}">
                <a16:creationId xmlns:a16="http://schemas.microsoft.com/office/drawing/2014/main" id="{60433330-1585-078D-1893-A08D1EBE5E50}"/>
              </a:ext>
            </a:extLst>
          </p:cNvPr>
          <p:cNvSpPr/>
          <p:nvPr/>
        </p:nvSpPr>
        <p:spPr>
          <a:xfrm>
            <a:off x="1371600" y="1123950"/>
            <a:ext cx="7010400" cy="25908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nSpc>
                <a:spcPct val="150000"/>
              </a:lnSpc>
            </a:pPr>
            <a:r>
              <a:rPr lang="hu-HU" sz="1800" b="1" dirty="0" err="1">
                <a:solidFill>
                  <a:srgbClr val="71292D"/>
                </a:solidFill>
                <a:latin typeface="Open Sans"/>
                <a:ea typeface="Open Sans"/>
                <a:cs typeface="Open Sans"/>
              </a:rPr>
              <a:t>If</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you</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are</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not</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required</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to</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have</a:t>
            </a:r>
            <a:r>
              <a:rPr lang="hu-HU" sz="1800" b="1" dirty="0">
                <a:solidFill>
                  <a:srgbClr val="71292D"/>
                </a:solidFill>
                <a:latin typeface="Open Sans"/>
                <a:ea typeface="Open Sans"/>
                <a:cs typeface="Open Sans"/>
              </a:rPr>
              <a:t> a </a:t>
            </a:r>
            <a:r>
              <a:rPr lang="hu-HU" sz="1800" b="1" dirty="0" err="1">
                <a:solidFill>
                  <a:srgbClr val="71292D"/>
                </a:solidFill>
                <a:latin typeface="Open Sans"/>
                <a:ea typeface="Open Sans"/>
                <a:cs typeface="Open Sans"/>
              </a:rPr>
              <a:t>student</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visa</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for</a:t>
            </a:r>
            <a:r>
              <a:rPr lang="hu-HU" sz="1800" b="1" dirty="0">
                <a:solidFill>
                  <a:srgbClr val="71292D"/>
                </a:solidFill>
                <a:latin typeface="Open Sans"/>
                <a:ea typeface="Open Sans"/>
                <a:cs typeface="Open Sans"/>
              </a:rPr>
              <a:t> entering Hungary, </a:t>
            </a:r>
            <a:r>
              <a:rPr lang="hu-HU" sz="1800" b="1" dirty="0" err="1">
                <a:solidFill>
                  <a:srgbClr val="71292D"/>
                </a:solidFill>
                <a:latin typeface="Open Sans"/>
                <a:ea typeface="Open Sans"/>
                <a:cs typeface="Open Sans"/>
              </a:rPr>
              <a:t>you</a:t>
            </a:r>
            <a:r>
              <a:rPr lang="hu-HU" sz="1800" b="1" dirty="0">
                <a:solidFill>
                  <a:srgbClr val="71292D"/>
                </a:solidFill>
                <a:latin typeface="Open Sans"/>
                <a:ea typeface="Open Sans"/>
                <a:cs typeface="Open Sans"/>
              </a:rPr>
              <a:t> must </a:t>
            </a:r>
            <a:r>
              <a:rPr lang="hu-HU" sz="1800" b="1" dirty="0" err="1">
                <a:solidFill>
                  <a:srgbClr val="71292D"/>
                </a:solidFill>
                <a:latin typeface="Open Sans"/>
                <a:ea typeface="Open Sans"/>
                <a:cs typeface="Open Sans"/>
              </a:rPr>
              <a:t>initiate</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registration</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as</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soon</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as</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you</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can</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at</a:t>
            </a:r>
            <a:r>
              <a:rPr lang="hu-HU" sz="1800" b="1" dirty="0">
                <a:solidFill>
                  <a:srgbClr val="71292D"/>
                </a:solidFill>
                <a:latin typeface="Open Sans"/>
                <a:ea typeface="Open Sans"/>
                <a:cs typeface="Open Sans"/>
              </a:rPr>
              <a:t> </a:t>
            </a:r>
            <a:r>
              <a:rPr lang="hu-HU" sz="1800" dirty="0">
                <a:ea typeface="+mn-lt"/>
                <a:cs typeface="+mn-lt"/>
                <a:hlinkClick r:id="rId3"/>
              </a:rPr>
              <a:t>https://enterhungary.gov.hu/eh/?en</a:t>
            </a:r>
            <a:r>
              <a:rPr lang="hu-HU" sz="1800" dirty="0">
                <a:ea typeface="+mn-lt"/>
                <a:cs typeface="+mn-lt"/>
              </a:rPr>
              <a:t> </a:t>
            </a:r>
            <a:endParaRPr lang="en-US">
              <a:ea typeface="+mn-lt"/>
              <a:cs typeface="+mn-lt"/>
            </a:endParaRPr>
          </a:p>
          <a:p>
            <a:pPr>
              <a:lnSpc>
                <a:spcPct val="150000"/>
              </a:lnSpc>
            </a:pPr>
            <a:r>
              <a:rPr lang="hu-HU" sz="1800" b="1" dirty="0" err="1">
                <a:solidFill>
                  <a:srgbClr val="71292D"/>
                </a:solidFill>
                <a:latin typeface="Open Sans"/>
                <a:ea typeface="Open Sans"/>
                <a:cs typeface="Open Sans"/>
              </a:rPr>
              <a:t>This</a:t>
            </a:r>
            <a:r>
              <a:rPr lang="hu-HU" sz="1800" b="1" dirty="0">
                <a:solidFill>
                  <a:srgbClr val="71292D"/>
                </a:solidFill>
                <a:latin typeface="Open Sans"/>
                <a:ea typeface="Open Sans"/>
                <a:cs typeface="Open Sans"/>
              </a:rPr>
              <a:t> is a </a:t>
            </a:r>
            <a:r>
              <a:rPr lang="hu-HU" sz="1800" b="1" dirty="0" err="1">
                <a:solidFill>
                  <a:srgbClr val="71292D"/>
                </a:solidFill>
                <a:latin typeface="Open Sans"/>
                <a:ea typeface="Open Sans"/>
                <a:cs typeface="Open Sans"/>
              </a:rPr>
              <a:t>procedure</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you</a:t>
            </a:r>
            <a:r>
              <a:rPr lang="hu-HU" sz="1800" b="1" dirty="0">
                <a:solidFill>
                  <a:srgbClr val="71292D"/>
                </a:solidFill>
                <a:latin typeface="Open Sans"/>
                <a:ea typeface="Open Sans"/>
                <a:cs typeface="Open Sans"/>
              </a:rPr>
              <a:t> must </a:t>
            </a:r>
            <a:r>
              <a:rPr lang="hu-HU" sz="1800" b="1" dirty="0" err="1">
                <a:solidFill>
                  <a:srgbClr val="71292D"/>
                </a:solidFill>
                <a:latin typeface="Open Sans"/>
                <a:ea typeface="Open Sans"/>
                <a:cs typeface="Open Sans"/>
              </a:rPr>
              <a:t>complete</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yourself</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This</a:t>
            </a:r>
            <a:r>
              <a:rPr lang="hu-HU" sz="1800" b="1" dirty="0">
                <a:solidFill>
                  <a:srgbClr val="71292D"/>
                </a:solidFill>
                <a:latin typeface="Open Sans"/>
                <a:ea typeface="Open Sans"/>
                <a:cs typeface="Open Sans"/>
              </a:rPr>
              <a:t> is </a:t>
            </a:r>
            <a:r>
              <a:rPr lang="hu-HU" sz="1800" b="1" dirty="0" err="1">
                <a:solidFill>
                  <a:srgbClr val="71292D"/>
                </a:solidFill>
                <a:latin typeface="Open Sans"/>
                <a:ea typeface="Open Sans"/>
                <a:cs typeface="Open Sans"/>
              </a:rPr>
              <a:t>how</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you</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will</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obtain</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your</a:t>
            </a:r>
            <a:r>
              <a:rPr lang="hu-HU" sz="1800" b="1" dirty="0">
                <a:solidFill>
                  <a:srgbClr val="71292D"/>
                </a:solidFill>
                <a:latin typeface="Open Sans"/>
                <a:ea typeface="Open Sans"/>
                <a:cs typeface="Open Sans"/>
              </a:rPr>
              <a:t> </a:t>
            </a:r>
            <a:r>
              <a:rPr lang="hu-HU" sz="1800" b="1" dirty="0" err="1">
                <a:solidFill>
                  <a:srgbClr val="71292D"/>
                </a:solidFill>
                <a:latin typeface="Open Sans"/>
                <a:ea typeface="Open Sans"/>
                <a:cs typeface="Open Sans"/>
              </a:rPr>
              <a:t>residence</a:t>
            </a:r>
            <a:r>
              <a:rPr lang="hu-HU" sz="1800" b="1" dirty="0">
                <a:solidFill>
                  <a:srgbClr val="71292D"/>
                </a:solidFill>
                <a:latin typeface="Open Sans"/>
                <a:ea typeface="Open Sans"/>
                <a:cs typeface="Open Sans"/>
              </a:rPr>
              <a:t> permit.</a:t>
            </a:r>
          </a:p>
        </p:txBody>
      </p:sp>
      <p:sp>
        <p:nvSpPr>
          <p:cNvPr id="19" name="Téglalap 18">
            <a:extLst>
              <a:ext uri="{FF2B5EF4-FFF2-40B4-BE49-F238E27FC236}">
                <a16:creationId xmlns:a16="http://schemas.microsoft.com/office/drawing/2014/main" id="{D8F3DC88-116F-4536-98D2-8BE696159DE0}"/>
              </a:ext>
            </a:extLst>
          </p:cNvPr>
          <p:cNvSpPr/>
          <p:nvPr/>
        </p:nvSpPr>
        <p:spPr>
          <a:xfrm>
            <a:off x="1067254" y="1074075"/>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2706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1447800" y="1424977"/>
            <a:ext cx="3505200" cy="2342249"/>
          </a:xfrm>
          <a:prstGeom prst="rect">
            <a:avLst/>
          </a:prstGeom>
          <a:noFill/>
          <a:ln w="9525">
            <a:noFill/>
            <a:miter lim="800000"/>
            <a:headEnd/>
            <a:tailEnd/>
          </a:ln>
        </p:spPr>
      </p:pic>
      <p:sp>
        <p:nvSpPr>
          <p:cNvPr id="9" name="Folyamatábra: Feldolgozás 8">
            <a:extLst>
              <a:ext uri="{FF2B5EF4-FFF2-40B4-BE49-F238E27FC236}">
                <a16:creationId xmlns:a16="http://schemas.microsoft.com/office/drawing/2014/main" id="{5B59B324-D927-4FE4-93B0-FAEE7E7FA8CC}"/>
              </a:ext>
            </a:extLst>
          </p:cNvPr>
          <p:cNvSpPr/>
          <p:nvPr/>
        </p:nvSpPr>
        <p:spPr>
          <a:xfrm>
            <a:off x="1447800" y="595373"/>
            <a:ext cx="7010400" cy="6096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hu-HU" sz="3000" b="1">
                <a:solidFill>
                  <a:srgbClr val="85402C"/>
                </a:solidFill>
                <a:latin typeface="Open Sans" panose="020B0604020202020204" charset="0"/>
                <a:ea typeface="Open Sans" panose="020B0604020202020204" charset="0"/>
                <a:cs typeface="Open Sans" panose="020B0604020202020204" charset="0"/>
              </a:rPr>
              <a:t>Your</a:t>
            </a:r>
            <a:r>
              <a:rPr lang="en-GB" sz="3000" b="1">
                <a:solidFill>
                  <a:srgbClr val="85402C"/>
                </a:solidFill>
                <a:latin typeface="Open Sans" panose="020B0604020202020204" charset="0"/>
                <a:ea typeface="Open Sans" panose="020B0604020202020204" charset="0"/>
                <a:cs typeface="Open Sans" panose="020B0604020202020204" charset="0"/>
              </a:rPr>
              <a:t> Residence Permit</a:t>
            </a:r>
            <a:endParaRPr lang="hu-HU" sz="3000" b="1">
              <a:solidFill>
                <a:srgbClr val="85402C"/>
              </a:solidFill>
              <a:latin typeface="Open Sans" panose="020B0604020202020204" charset="0"/>
              <a:ea typeface="Open Sans" panose="020B0604020202020204" charset="0"/>
              <a:cs typeface="Open Sans" panose="020B060402020202020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1015800" y="405547"/>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1" name="Szövegdoboz 10"/>
          <p:cNvSpPr txBox="1"/>
          <p:nvPr/>
        </p:nvSpPr>
        <p:spPr>
          <a:xfrm>
            <a:off x="7598443" y="4630692"/>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pic>
        <p:nvPicPr>
          <p:cNvPr id="6" name="Picture 2"/>
          <p:cNvPicPr>
            <a:picLocks noChangeAspect="1" noChangeArrowheads="1"/>
          </p:cNvPicPr>
          <p:nvPr/>
        </p:nvPicPr>
        <p:blipFill>
          <a:blip r:embed="rId4" cstate="print"/>
          <a:srcRect/>
          <a:stretch>
            <a:fillRect/>
          </a:stretch>
        </p:blipFill>
        <p:spPr bwMode="auto">
          <a:xfrm>
            <a:off x="5029200" y="1455848"/>
            <a:ext cx="3590734" cy="2311378"/>
          </a:xfrm>
          <a:prstGeom prst="rect">
            <a:avLst/>
          </a:prstGeom>
          <a:noFill/>
          <a:ln w="9525">
            <a:noFill/>
            <a:miter lim="800000"/>
            <a:headEnd/>
            <a:tailEnd/>
          </a:ln>
        </p:spPr>
      </p:pic>
    </p:spTree>
    <p:extLst>
      <p:ext uri="{BB962C8B-B14F-4D97-AF65-F5344CB8AC3E}">
        <p14:creationId xmlns:p14="http://schemas.microsoft.com/office/powerpoint/2010/main" val="3019209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3">
            <a:extLst>
              <a:ext uri="{FF2B5EF4-FFF2-40B4-BE49-F238E27FC236}">
                <a16:creationId xmlns:a16="http://schemas.microsoft.com/office/drawing/2014/main" id="{3A85ACF5-D403-4C71-8823-8CF45B07EAF3}"/>
              </a:ext>
            </a:extLst>
          </p:cNvPr>
          <p:cNvSpPr/>
          <p:nvPr/>
        </p:nvSpPr>
        <p:spPr>
          <a:xfrm>
            <a:off x="1572012" y="775198"/>
            <a:ext cx="5438388" cy="2939552"/>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285750" indent="-285750">
              <a:buFont typeface="Arial" panose="020B0604020202020204" pitchFamily="34" charset="0"/>
              <a:buChar char="•"/>
            </a:pPr>
            <a:r>
              <a:rPr lang="hu-HU" sz="1600" dirty="0" err="1"/>
              <a:t>Your</a:t>
            </a:r>
            <a:r>
              <a:rPr lang="hu-HU" sz="1600" dirty="0"/>
              <a:t> </a:t>
            </a:r>
            <a:r>
              <a:rPr lang="hu-HU" sz="1600" dirty="0" err="1"/>
              <a:t>foundation</a:t>
            </a:r>
            <a:r>
              <a:rPr lang="hu-HU" sz="1600" dirty="0"/>
              <a:t> programme </a:t>
            </a:r>
            <a:r>
              <a:rPr lang="hu-HU" sz="1600" b="1" dirty="0" err="1"/>
              <a:t>coordinators</a:t>
            </a:r>
            <a:r>
              <a:rPr lang="hu-HU" sz="1600" dirty="0"/>
              <a:t>:</a:t>
            </a:r>
          </a:p>
          <a:p>
            <a:pPr marL="514350" lvl="1" indent="-285750">
              <a:buFont typeface="Arial" panose="020B0604020202020204" pitchFamily="34" charset="0"/>
              <a:buChar char="•"/>
            </a:pPr>
            <a:r>
              <a:rPr lang="hu-HU" sz="1600" dirty="0" err="1"/>
              <a:t>Dr</a:t>
            </a:r>
            <a:r>
              <a:rPr lang="hu-HU" sz="1600" dirty="0"/>
              <a:t> Attila STARCEVIC (</a:t>
            </a:r>
            <a:r>
              <a:rPr lang="hu-HU" sz="1600" dirty="0" err="1"/>
              <a:t>deputy</a:t>
            </a:r>
            <a:r>
              <a:rPr lang="hu-HU" sz="1600" dirty="0"/>
              <a:t> </a:t>
            </a:r>
            <a:r>
              <a:rPr lang="hu-HU" sz="1600" dirty="0" err="1"/>
              <a:t>head</a:t>
            </a:r>
            <a:r>
              <a:rPr lang="hu-HU" sz="1600" dirty="0"/>
              <a:t> of DIA, </a:t>
            </a:r>
            <a:r>
              <a:rPr lang="hu-HU" sz="1600" dirty="0" err="1"/>
              <a:t>School</a:t>
            </a:r>
            <a:r>
              <a:rPr lang="hu-HU" sz="1600" dirty="0"/>
              <a:t> of English and American </a:t>
            </a:r>
            <a:r>
              <a:rPr lang="hu-HU" sz="1600" dirty="0" err="1"/>
              <a:t>Studies</a:t>
            </a:r>
            <a:r>
              <a:rPr lang="hu-HU" sz="1600" dirty="0"/>
              <a:t>)</a:t>
            </a:r>
          </a:p>
          <a:p>
            <a:pPr marL="514350" lvl="1" indent="-285750">
              <a:buFont typeface="Arial" panose="020B0604020202020204" pitchFamily="34" charset="0"/>
              <a:buChar char="•"/>
            </a:pPr>
            <a:r>
              <a:rPr lang="hu-HU" sz="1600" dirty="0"/>
              <a:t>Dóra SZABÓ, </a:t>
            </a:r>
            <a:r>
              <a:rPr lang="hu-HU" sz="1600" dirty="0" err="1"/>
              <a:t>international</a:t>
            </a:r>
            <a:r>
              <a:rPr lang="hu-HU" sz="1600" dirty="0"/>
              <a:t> </a:t>
            </a:r>
            <a:r>
              <a:rPr lang="hu-HU" sz="1600" dirty="0" err="1"/>
              <a:t>coordinator</a:t>
            </a:r>
            <a:endParaRPr lang="hu-HU" sz="1600" dirty="0"/>
          </a:p>
          <a:p>
            <a:pPr lvl="1"/>
            <a:endParaRPr lang="hu-HU" sz="1600" dirty="0"/>
          </a:p>
          <a:p>
            <a:pPr marL="285750" indent="-285750">
              <a:buFont typeface="Arial" panose="020B0604020202020204" pitchFamily="34" charset="0"/>
              <a:buChar char="•"/>
            </a:pPr>
            <a:r>
              <a:rPr lang="hu-HU" sz="1600" dirty="0" err="1"/>
              <a:t>Your</a:t>
            </a:r>
            <a:r>
              <a:rPr lang="hu-HU" sz="1600" dirty="0"/>
              <a:t> </a:t>
            </a:r>
            <a:r>
              <a:rPr lang="hu-HU" sz="1600" b="1" dirty="0" err="1"/>
              <a:t>director</a:t>
            </a:r>
            <a:r>
              <a:rPr lang="hu-HU" sz="1600" b="1" dirty="0"/>
              <a:t> of </a:t>
            </a:r>
            <a:r>
              <a:rPr lang="hu-HU" sz="1600" b="1" dirty="0" err="1"/>
              <a:t>studies</a:t>
            </a:r>
            <a:r>
              <a:rPr lang="hu-HU" sz="1600" dirty="0"/>
              <a:t>:</a:t>
            </a:r>
          </a:p>
          <a:p>
            <a:pPr marL="514350" lvl="1" indent="-285750">
              <a:buFont typeface="Arial" panose="020B0604020202020204" pitchFamily="34" charset="0"/>
              <a:buChar char="•"/>
            </a:pPr>
            <a:r>
              <a:rPr lang="hu-HU" sz="1600" dirty="0" err="1"/>
              <a:t>Dr</a:t>
            </a:r>
            <a:r>
              <a:rPr lang="hu-HU" sz="1600" dirty="0"/>
              <a:t> Kornél ZIPERNOVSZKY (</a:t>
            </a:r>
            <a:r>
              <a:rPr lang="hu-HU" sz="1600" b="1" dirty="0"/>
              <a:t>English</a:t>
            </a:r>
            <a:r>
              <a:rPr lang="hu-HU" sz="1600" dirty="0"/>
              <a:t> </a:t>
            </a:r>
            <a:r>
              <a:rPr lang="hu-HU" sz="1600" dirty="0" err="1"/>
              <a:t>Foundation</a:t>
            </a:r>
            <a:r>
              <a:rPr lang="hu-HU" sz="1600" dirty="0"/>
              <a:t>, International </a:t>
            </a:r>
            <a:r>
              <a:rPr lang="hu-HU" sz="1600" dirty="0" err="1"/>
              <a:t>Study</a:t>
            </a:r>
            <a:r>
              <a:rPr lang="hu-HU" sz="1600" dirty="0"/>
              <a:t> Centre)</a:t>
            </a:r>
          </a:p>
          <a:p>
            <a:pPr marL="514350" lvl="1" indent="-285750">
              <a:buFont typeface="Arial" panose="020B0604020202020204" pitchFamily="34" charset="0"/>
              <a:buChar char="•"/>
            </a:pPr>
            <a:r>
              <a:rPr lang="hu-HU" sz="1600" dirty="0"/>
              <a:t>Krisztina FÖLDINÉ SZŰCS (</a:t>
            </a:r>
            <a:r>
              <a:rPr lang="hu-HU" sz="1600" b="1" dirty="0" err="1"/>
              <a:t>Hungarian</a:t>
            </a:r>
            <a:r>
              <a:rPr lang="hu-HU" sz="1600" dirty="0"/>
              <a:t> </a:t>
            </a:r>
            <a:r>
              <a:rPr lang="hu-HU" sz="1600" dirty="0" err="1"/>
              <a:t>foundation</a:t>
            </a:r>
            <a:r>
              <a:rPr lang="hu-HU" sz="1600" dirty="0"/>
              <a:t>, </a:t>
            </a:r>
            <a:r>
              <a:rPr lang="hu-HU" sz="1600" dirty="0" err="1"/>
              <a:t>Dept</a:t>
            </a:r>
            <a:r>
              <a:rPr lang="hu-HU" sz="1600" dirty="0"/>
              <a:t> of </a:t>
            </a:r>
            <a:r>
              <a:rPr lang="hu-HU" sz="1600" dirty="0" err="1"/>
              <a:t>Hungarian</a:t>
            </a:r>
            <a:r>
              <a:rPr lang="hu-HU" sz="1600" dirty="0"/>
              <a:t> </a:t>
            </a:r>
            <a:r>
              <a:rPr lang="hu-HU" sz="1600" dirty="0" err="1"/>
              <a:t>as</a:t>
            </a:r>
            <a:r>
              <a:rPr lang="hu-HU" sz="1600" dirty="0"/>
              <a:t> a </a:t>
            </a:r>
            <a:r>
              <a:rPr lang="hu-HU" sz="1600" dirty="0" err="1"/>
              <a:t>Foreign</a:t>
            </a:r>
            <a:r>
              <a:rPr lang="hu-HU" sz="1600" dirty="0"/>
              <a:t> </a:t>
            </a:r>
            <a:r>
              <a:rPr lang="hu-HU" sz="1600" dirty="0" err="1"/>
              <a:t>Language</a:t>
            </a:r>
            <a:r>
              <a:rPr lang="hu-HU" sz="1600" dirty="0"/>
              <a:t>), </a:t>
            </a:r>
            <a:r>
              <a:rPr lang="hu-HU" sz="1600" dirty="0" err="1"/>
              <a:t>interim</a:t>
            </a:r>
            <a:r>
              <a:rPr lang="hu-HU" sz="1600" dirty="0"/>
              <a:t> </a:t>
            </a:r>
            <a:r>
              <a:rPr lang="hu-HU" sz="1600" dirty="0" err="1"/>
              <a:t>director</a:t>
            </a:r>
            <a:r>
              <a:rPr lang="hu-HU" sz="1600" dirty="0"/>
              <a:t> of </a:t>
            </a:r>
            <a:r>
              <a:rPr lang="hu-HU" sz="1600" dirty="0" err="1"/>
              <a:t>studies</a:t>
            </a:r>
            <a:endParaRPr lang="hu-HU" sz="1600" dirty="0"/>
          </a:p>
          <a:p>
            <a:pPr marL="90488">
              <a:lnSpc>
                <a:spcPts val="2000"/>
              </a:lnSpc>
            </a:pP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3" name="Szövegdoboz 12"/>
          <p:cNvSpPr txBox="1"/>
          <p:nvPr/>
        </p:nvSpPr>
        <p:spPr>
          <a:xfrm>
            <a:off x="7387891" y="4728449"/>
            <a:ext cx="1377300" cy="307777"/>
          </a:xfrm>
          <a:prstGeom prst="rect">
            <a:avLst/>
          </a:prstGeom>
          <a:noFill/>
        </p:spPr>
        <p:txBody>
          <a:bodyPr wrap="none" lIns="91440" tIns="45720" rIns="91440" bIns="45720" rtlCol="0" anchor="t">
            <a:spAutoFit/>
          </a:bodyPr>
          <a:lstStyle/>
          <a:p>
            <a:r>
              <a:rPr lang="hu-HU" sz="1400" dirty="0" err="1">
                <a:solidFill>
                  <a:schemeClr val="bg1"/>
                </a:solidFill>
                <a:latin typeface="Goldenbook"/>
                <a:ea typeface="Open Sans"/>
                <a:cs typeface="Open Sans"/>
              </a:rPr>
              <a:t>Orientation</a:t>
            </a:r>
            <a:r>
              <a:rPr lang="hu-HU" sz="1400" dirty="0">
                <a:solidFill>
                  <a:schemeClr val="bg1"/>
                </a:solidFill>
                <a:latin typeface="Goldenbook"/>
                <a:ea typeface="Open Sans"/>
                <a:cs typeface="Open Sans"/>
              </a:rPr>
              <a:t> </a:t>
            </a:r>
            <a:r>
              <a:rPr lang="hu-HU" sz="1400" dirty="0" err="1">
                <a:solidFill>
                  <a:schemeClr val="bg1"/>
                </a:solidFill>
                <a:latin typeface="Goldenbook"/>
                <a:ea typeface="Open Sans"/>
                <a:cs typeface="Open Sans"/>
              </a:rPr>
              <a:t>Days</a:t>
            </a:r>
          </a:p>
        </p:txBody>
      </p:sp>
      <p:sp>
        <p:nvSpPr>
          <p:cNvPr id="14" name="Folyamatábra: Feldolgozás 13">
            <a:extLst>
              <a:ext uri="{FF2B5EF4-FFF2-40B4-BE49-F238E27FC236}">
                <a16:creationId xmlns:a16="http://schemas.microsoft.com/office/drawing/2014/main" id="{5B59B324-D927-4FE4-93B0-FAEE7E7FA8CC}"/>
              </a:ext>
            </a:extLst>
          </p:cNvPr>
          <p:cNvSpPr/>
          <p:nvPr/>
        </p:nvSpPr>
        <p:spPr>
          <a:xfrm>
            <a:off x="304800" y="129900"/>
            <a:ext cx="6705600" cy="555900"/>
          </a:xfrm>
          <a:prstGeom prst="flowChartProcess">
            <a:avLst/>
          </a:prstGeom>
          <a:solidFill>
            <a:srgbClr val="CEB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pPr>
            <a:r>
              <a:rPr lang="hu-HU" sz="1600" b="1"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BEFORE WE BEGIN </a:t>
            </a:r>
            <a:r>
              <a:rPr lang="hu-HU" sz="1600" b="1" spc="2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introducing</a:t>
            </a:r>
            <a:r>
              <a:rPr lang="hu-HU" sz="1600" b="1"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600" b="1" spc="2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600" b="1"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600" b="1" spc="2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people</a:t>
            </a:r>
            <a:r>
              <a:rPr lang="hu-HU" sz="1600" b="1"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600" b="1" spc="2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hu-HU" sz="1600" b="1"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600" b="1" spc="2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will</a:t>
            </a:r>
            <a:r>
              <a:rPr lang="hu-HU" sz="1600" b="1" spc="2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600" b="1" spc="2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meet</a:t>
            </a:r>
            <a:endParaRPr lang="en-US" sz="1600" b="1" spc="2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7302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371600" y="1123950"/>
            <a:ext cx="7010400" cy="6858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800" b="1">
                <a:solidFill>
                  <a:srgbClr val="85402C"/>
                </a:solidFill>
                <a:latin typeface="Open Sans" panose="020B0604020202020204" charset="0"/>
                <a:ea typeface="Open Sans" panose="020B0604020202020204" charset="0"/>
                <a:cs typeface="Open Sans" panose="020B0604020202020204" charset="0"/>
              </a:rPr>
              <a:t>Keeping your stay legal</a:t>
            </a:r>
            <a:endParaRPr lang="hu-HU" sz="1800" b="1">
              <a:solidFill>
                <a:srgbClr val="85402C"/>
              </a:solidFill>
              <a:latin typeface="Open Sans" panose="020B0604020202020204" charset="0"/>
              <a:ea typeface="Open Sans" panose="020B0604020202020204" charset="0"/>
              <a:cs typeface="Open Sans" panose="020B060402020202020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977017" y="99887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621003"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10" name="Folyamatábra: Feldolgozás 8">
            <a:extLst>
              <a:ext uri="{FF2B5EF4-FFF2-40B4-BE49-F238E27FC236}">
                <a16:creationId xmlns:a16="http://schemas.microsoft.com/office/drawing/2014/main" id="{5B59B324-D927-4FE4-93B0-FAEE7E7FA8CC}"/>
              </a:ext>
            </a:extLst>
          </p:cNvPr>
          <p:cNvSpPr/>
          <p:nvPr/>
        </p:nvSpPr>
        <p:spPr>
          <a:xfrm>
            <a:off x="1406236" y="2343149"/>
            <a:ext cx="6899564" cy="1295401"/>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buFont typeface="Arial" panose="020B0604020202020204" pitchFamily="34" charset="0"/>
              <a:buChar char="•"/>
            </a:pPr>
            <a:r>
              <a:rPr lang="hu-HU" sz="1600" b="1">
                <a:solidFill>
                  <a:srgbClr val="85402C"/>
                </a:solidFill>
                <a:latin typeface="Open Sans" panose="020B0604020202020204" charset="0"/>
                <a:ea typeface="Open Sans" panose="020B0604020202020204" charset="0"/>
                <a:cs typeface="Open Sans" panose="020B0604020202020204" charset="0"/>
              </a:rPr>
              <a:t>Keep your active student status</a:t>
            </a:r>
          </a:p>
          <a:p>
            <a:pPr marL="285750" indent="-285750">
              <a:buFont typeface="Arial" panose="020B0604020202020204" pitchFamily="34" charset="0"/>
              <a:buChar char="•"/>
            </a:pPr>
            <a:r>
              <a:rPr lang="hu-HU" sz="1600" b="1">
                <a:solidFill>
                  <a:srgbClr val="85402C"/>
                </a:solidFill>
                <a:latin typeface="Open Sans" panose="020B0604020202020204" charset="0"/>
                <a:ea typeface="Open Sans" panose="020B0604020202020204" charset="0"/>
                <a:cs typeface="Open Sans" panose="020B0604020202020204" charset="0"/>
              </a:rPr>
              <a:t>Keep us informed at all times about changes</a:t>
            </a:r>
          </a:p>
          <a:p>
            <a:pPr marL="285750" indent="-285750">
              <a:buFont typeface="Arial" panose="020B0604020202020204" pitchFamily="34" charset="0"/>
              <a:buChar char="•"/>
            </a:pPr>
            <a:r>
              <a:rPr lang="hu-HU" sz="1600" b="1">
                <a:solidFill>
                  <a:srgbClr val="85402C"/>
                </a:solidFill>
                <a:latin typeface="Open Sans" panose="020B0604020202020204" charset="0"/>
                <a:ea typeface="Open Sans" panose="020B0604020202020204" charset="0"/>
                <a:cs typeface="Open Sans" panose="020B0604020202020204" charset="0"/>
              </a:rPr>
              <a:t>Report all emergencies affecting your status</a:t>
            </a:r>
          </a:p>
          <a:p>
            <a:pPr marL="285750" indent="-285750">
              <a:buFont typeface="Arial" panose="020B0604020202020204" pitchFamily="34" charset="0"/>
              <a:buChar char="•"/>
            </a:pPr>
            <a:r>
              <a:rPr lang="hu-HU" sz="1600" b="1">
                <a:solidFill>
                  <a:srgbClr val="85402C"/>
                </a:solidFill>
                <a:latin typeface="Open Sans" panose="020B0604020202020204" charset="0"/>
                <a:ea typeface="Open Sans" panose="020B0604020202020204" charset="0"/>
                <a:cs typeface="Open Sans" panose="020B0604020202020204" charset="0"/>
              </a:rPr>
              <a:t>Request information from us if you have any doubts or questions</a:t>
            </a:r>
          </a:p>
        </p:txBody>
      </p:sp>
      <p:sp>
        <p:nvSpPr>
          <p:cNvPr id="12" name="Téglalap 18">
            <a:extLst>
              <a:ext uri="{FF2B5EF4-FFF2-40B4-BE49-F238E27FC236}">
                <a16:creationId xmlns:a16="http://schemas.microsoft.com/office/drawing/2014/main" id="{D8F3DC88-116F-4536-98D2-8BE696159DE0}"/>
              </a:ext>
            </a:extLst>
          </p:cNvPr>
          <p:cNvSpPr/>
          <p:nvPr/>
        </p:nvSpPr>
        <p:spPr>
          <a:xfrm>
            <a:off x="977017" y="212583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20181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350818" y="534376"/>
            <a:ext cx="7010400" cy="861778"/>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800" b="1">
                <a:solidFill>
                  <a:srgbClr val="85402C"/>
                </a:solidFill>
                <a:latin typeface="Open Sans" panose="020B0604020202020204" charset="0"/>
                <a:ea typeface="Open Sans" panose="020B0604020202020204" charset="0"/>
                <a:cs typeface="Open Sans" panose="020B0604020202020204" charset="0"/>
              </a:rPr>
              <a:t>Keeping your stay legal</a:t>
            </a:r>
            <a:br>
              <a:rPr lang="en-US" sz="1800" b="1">
                <a:solidFill>
                  <a:srgbClr val="85402C"/>
                </a:solidFill>
                <a:latin typeface="Open Sans" panose="020B0604020202020204" charset="0"/>
                <a:ea typeface="Open Sans" panose="020B0604020202020204" charset="0"/>
                <a:cs typeface="Open Sans" panose="020B0604020202020204" charset="0"/>
              </a:rPr>
            </a:br>
            <a:r>
              <a:rPr lang="en-GB" sz="1800" b="1">
                <a:solidFill>
                  <a:srgbClr val="85402C"/>
                </a:solidFill>
                <a:latin typeface="Open Sans" panose="020B0604020202020204" charset="0"/>
                <a:ea typeface="Open Sans" panose="020B0604020202020204" charset="0"/>
                <a:cs typeface="Open Sans" panose="020B0604020202020204" charset="0"/>
              </a:rPr>
              <a:t>Active vs. Passive</a:t>
            </a:r>
            <a:r>
              <a:rPr lang="hu-HU" sz="1800" b="1">
                <a:solidFill>
                  <a:srgbClr val="85402C"/>
                </a:solidFill>
                <a:latin typeface="Open Sans" panose="020B0604020202020204" charset="0"/>
                <a:ea typeface="Open Sans" panose="020B0604020202020204" charset="0"/>
                <a:cs typeface="Open Sans" panose="020B0604020202020204" charset="0"/>
              </a:rPr>
              <a:t> Status</a:t>
            </a:r>
          </a:p>
        </p:txBody>
      </p:sp>
      <p:sp>
        <p:nvSpPr>
          <p:cNvPr id="19" name="Téglalap 18">
            <a:extLst>
              <a:ext uri="{FF2B5EF4-FFF2-40B4-BE49-F238E27FC236}">
                <a16:creationId xmlns:a16="http://schemas.microsoft.com/office/drawing/2014/main" id="{D8F3DC88-116F-4536-98D2-8BE696159DE0}"/>
              </a:ext>
            </a:extLst>
          </p:cNvPr>
          <p:cNvSpPr/>
          <p:nvPr/>
        </p:nvSpPr>
        <p:spPr>
          <a:xfrm>
            <a:off x="974598" y="322423"/>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628522"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10" name="Folyamatábra: Feldolgozás 8">
            <a:extLst>
              <a:ext uri="{FF2B5EF4-FFF2-40B4-BE49-F238E27FC236}">
                <a16:creationId xmlns:a16="http://schemas.microsoft.com/office/drawing/2014/main" id="{5B59B324-D927-4FE4-93B0-FAEE7E7FA8CC}"/>
              </a:ext>
            </a:extLst>
          </p:cNvPr>
          <p:cNvSpPr/>
          <p:nvPr/>
        </p:nvSpPr>
        <p:spPr>
          <a:xfrm>
            <a:off x="1324314" y="1718471"/>
            <a:ext cx="7036904" cy="1905001"/>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just">
              <a:buFont typeface="Arial" panose="020B0604020202020204" pitchFamily="34" charset="0"/>
              <a:buChar char="•"/>
            </a:pPr>
            <a:r>
              <a:rPr lang="hu-HU" sz="1400" b="1">
                <a:solidFill>
                  <a:srgbClr val="85402C"/>
                </a:solidFill>
                <a:latin typeface="Open Sans" panose="020B0604020202020204" charset="0"/>
                <a:ea typeface="Open Sans" panose="020B0604020202020204" charset="0"/>
                <a:cs typeface="Open Sans" panose="020B0604020202020204" charset="0"/>
              </a:rPr>
              <a:t>By registering in person you have obtained your active </a:t>
            </a:r>
            <a:r>
              <a:rPr lang="hu-HU" sz="1400" b="1" err="1">
                <a:solidFill>
                  <a:srgbClr val="85402C"/>
                </a:solidFill>
                <a:latin typeface="Open Sans" panose="020B0604020202020204" charset="0"/>
                <a:ea typeface="Open Sans" panose="020B0604020202020204" charset="0"/>
                <a:cs typeface="Open Sans" panose="020B0604020202020204" charset="0"/>
              </a:rPr>
              <a:t>student</a:t>
            </a:r>
            <a:r>
              <a:rPr lang="hu-HU" sz="1400" b="1">
                <a:solidFill>
                  <a:srgbClr val="85402C"/>
                </a:solidFill>
                <a:latin typeface="Open Sans" panose="020B0604020202020204" charset="0"/>
                <a:ea typeface="Open Sans" panose="020B0604020202020204" charset="0"/>
                <a:cs typeface="Open Sans" panose="020B0604020202020204" charset="0"/>
              </a:rPr>
              <a:t> status</a:t>
            </a:r>
          </a:p>
          <a:p>
            <a:pPr marL="285750" indent="-285750" algn="just">
              <a:buFont typeface="Arial" panose="020B0604020202020204" pitchFamily="34" charset="0"/>
              <a:buChar char="•"/>
            </a:pPr>
            <a:r>
              <a:rPr lang="hu-HU" sz="1400" b="1">
                <a:solidFill>
                  <a:srgbClr val="85402C"/>
                </a:solidFill>
                <a:latin typeface="Open Sans" panose="020B0604020202020204" charset="0"/>
                <a:ea typeface="Open Sans" panose="020B0604020202020204" charset="0"/>
                <a:cs typeface="Open Sans" panose="020B0604020202020204" charset="0"/>
              </a:rPr>
              <a:t>In case you need to leave Hungary temporarily (due to a medical emergency in your home country), it is your duty to inform us about your </a:t>
            </a:r>
            <a:r>
              <a:rPr lang="hu-HU" sz="1400" b="1" err="1">
                <a:solidFill>
                  <a:srgbClr val="85402C"/>
                </a:solidFill>
                <a:latin typeface="Open Sans" panose="020B0604020202020204" charset="0"/>
                <a:ea typeface="Open Sans" panose="020B0604020202020204" charset="0"/>
                <a:cs typeface="Open Sans" panose="020B0604020202020204" charset="0"/>
              </a:rPr>
              <a:t>departure</a:t>
            </a:r>
            <a:endParaRPr lang="hu-HU" sz="1400" b="1">
              <a:solidFill>
                <a:srgbClr val="85402C"/>
              </a:solidFill>
              <a:latin typeface="Open Sans" panose="020B0604020202020204" charset="0"/>
              <a:ea typeface="Open Sans" panose="020B0604020202020204" charset="0"/>
              <a:cs typeface="Open Sans" panose="020B0604020202020204" charset="0"/>
            </a:endParaRPr>
          </a:p>
          <a:p>
            <a:pPr marL="285750" indent="-285750" algn="just">
              <a:buFont typeface="Arial" panose="020B0604020202020204" pitchFamily="34" charset="0"/>
              <a:buChar char="•"/>
            </a:pPr>
            <a:r>
              <a:rPr lang="hu-HU" sz="1400" b="1">
                <a:solidFill>
                  <a:srgbClr val="85402C"/>
                </a:solidFill>
                <a:latin typeface="Open Sans" panose="020B0604020202020204" charset="0"/>
                <a:ea typeface="Open Sans" panose="020B0604020202020204" charset="0"/>
                <a:cs typeface="Open Sans" panose="020B0604020202020204" charset="0"/>
              </a:rPr>
              <a:t>It is absolutely forbidden to have active status while you do not attend any of your classes. Students who are active and do not attend classes will be reported to the relevant authorities and there is no refunding of your tuition fees</a:t>
            </a:r>
          </a:p>
        </p:txBody>
      </p:sp>
      <p:sp>
        <p:nvSpPr>
          <p:cNvPr id="12" name="Téglalap 18">
            <a:extLst>
              <a:ext uri="{FF2B5EF4-FFF2-40B4-BE49-F238E27FC236}">
                <a16:creationId xmlns:a16="http://schemas.microsoft.com/office/drawing/2014/main" id="{D8F3DC88-116F-4536-98D2-8BE696159DE0}"/>
              </a:ext>
            </a:extLst>
          </p:cNvPr>
          <p:cNvSpPr/>
          <p:nvPr/>
        </p:nvSpPr>
        <p:spPr>
          <a:xfrm>
            <a:off x="974236" y="1507977"/>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63638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350818" y="556935"/>
            <a:ext cx="7010400" cy="1673909"/>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r>
              <a:rPr lang="en-US" sz="2600" b="1" dirty="0">
                <a:solidFill>
                  <a:srgbClr val="85402C"/>
                </a:solidFill>
                <a:latin typeface="Open Sans"/>
                <a:ea typeface="Open Sans"/>
                <a:cs typeface="Open Sans"/>
              </a:rPr>
              <a:t>Picking up your residence permit: </a:t>
            </a:r>
            <a:r>
              <a:rPr lang="en-US" sz="2600" dirty="0">
                <a:solidFill>
                  <a:srgbClr val="85402C"/>
                </a:solidFill>
                <a:latin typeface="Open Sans"/>
                <a:ea typeface="Open Sans"/>
                <a:cs typeface="Open Sans"/>
              </a:rPr>
              <a:t>we are working with the Immigration Office on setting up pick-up points on the faculty</a:t>
            </a:r>
            <a:endParaRPr lang="en-US" sz="2600" dirty="0">
              <a:ea typeface="Calibri"/>
              <a:cs typeface="Calibri"/>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1019716" y="344982"/>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628522"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10" name="Folyamatábra: Feldolgozás 8">
            <a:extLst>
              <a:ext uri="{FF2B5EF4-FFF2-40B4-BE49-F238E27FC236}">
                <a16:creationId xmlns:a16="http://schemas.microsoft.com/office/drawing/2014/main" id="{5B59B324-D927-4FE4-93B0-FAEE7E7FA8CC}"/>
              </a:ext>
            </a:extLst>
          </p:cNvPr>
          <p:cNvSpPr/>
          <p:nvPr/>
        </p:nvSpPr>
        <p:spPr>
          <a:xfrm>
            <a:off x="1444630" y="2771234"/>
            <a:ext cx="7036904" cy="1040232"/>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r>
              <a:rPr lang="hu-HU" sz="2700" b="1" dirty="0">
                <a:solidFill>
                  <a:srgbClr val="85402C"/>
                </a:solidFill>
                <a:latin typeface="Open Sans"/>
                <a:ea typeface="Open Sans"/>
                <a:cs typeface="Open Sans"/>
              </a:rPr>
              <a:t>More </a:t>
            </a:r>
            <a:r>
              <a:rPr lang="hu-HU" sz="2700" b="1" dirty="0" err="1">
                <a:solidFill>
                  <a:srgbClr val="85402C"/>
                </a:solidFill>
                <a:latin typeface="Open Sans"/>
                <a:ea typeface="Open Sans"/>
                <a:cs typeface="Open Sans"/>
              </a:rPr>
              <a:t>on</a:t>
            </a:r>
            <a:r>
              <a:rPr lang="hu-HU" sz="2700" b="1" dirty="0">
                <a:solidFill>
                  <a:srgbClr val="85402C"/>
                </a:solidFill>
                <a:latin typeface="Open Sans"/>
                <a:ea typeface="Open Sans"/>
                <a:cs typeface="Open Sans"/>
              </a:rPr>
              <a:t> </a:t>
            </a:r>
            <a:r>
              <a:rPr lang="hu-HU" sz="2700" b="1" dirty="0" err="1">
                <a:solidFill>
                  <a:srgbClr val="85402C"/>
                </a:solidFill>
                <a:latin typeface="Open Sans"/>
                <a:ea typeface="Open Sans"/>
                <a:cs typeface="Open Sans"/>
              </a:rPr>
              <a:t>this</a:t>
            </a:r>
            <a:r>
              <a:rPr lang="hu-HU" sz="2700" b="1" dirty="0">
                <a:solidFill>
                  <a:srgbClr val="85402C"/>
                </a:solidFill>
                <a:latin typeface="Open Sans"/>
                <a:ea typeface="Open Sans"/>
                <a:cs typeface="Open Sans"/>
              </a:rPr>
              <a:t> </a:t>
            </a:r>
            <a:r>
              <a:rPr lang="hu-HU" sz="2700" b="1" dirty="0" err="1">
                <a:solidFill>
                  <a:srgbClr val="85402C"/>
                </a:solidFill>
                <a:latin typeface="Open Sans"/>
                <a:ea typeface="Open Sans"/>
                <a:cs typeface="Open Sans"/>
              </a:rPr>
              <a:t>later</a:t>
            </a:r>
            <a:r>
              <a:rPr lang="hu-HU" sz="2700" b="1" dirty="0">
                <a:solidFill>
                  <a:srgbClr val="85402C"/>
                </a:solidFill>
                <a:latin typeface="Open Sans"/>
                <a:ea typeface="Open Sans"/>
                <a:cs typeface="Open Sans"/>
              </a:rPr>
              <a:t>: </a:t>
            </a:r>
            <a:r>
              <a:rPr lang="hu-HU" sz="2700" b="1" dirty="0" err="1">
                <a:solidFill>
                  <a:srgbClr val="85402C"/>
                </a:solidFill>
                <a:latin typeface="Open Sans"/>
                <a:ea typeface="Open Sans"/>
                <a:cs typeface="Open Sans"/>
              </a:rPr>
              <a:t>September</a:t>
            </a:r>
            <a:r>
              <a:rPr lang="hu-HU" sz="2700" b="1" dirty="0">
                <a:solidFill>
                  <a:srgbClr val="85402C"/>
                </a:solidFill>
                <a:latin typeface="Open Sans"/>
                <a:ea typeface="Open Sans"/>
                <a:cs typeface="Open Sans"/>
              </a:rPr>
              <a:t>, </a:t>
            </a:r>
            <a:r>
              <a:rPr lang="hu-HU" sz="2700" b="1" dirty="0" err="1">
                <a:solidFill>
                  <a:srgbClr val="85402C"/>
                </a:solidFill>
                <a:latin typeface="Open Sans"/>
                <a:ea typeface="Open Sans"/>
                <a:cs typeface="Open Sans"/>
              </a:rPr>
              <a:t>beginning</a:t>
            </a:r>
            <a:r>
              <a:rPr lang="hu-HU" sz="2700" b="1" dirty="0">
                <a:solidFill>
                  <a:srgbClr val="85402C"/>
                </a:solidFill>
                <a:latin typeface="Open Sans"/>
                <a:ea typeface="Open Sans"/>
                <a:cs typeface="Open Sans"/>
              </a:rPr>
              <a:t> of </a:t>
            </a:r>
            <a:r>
              <a:rPr lang="hu-HU" sz="2700" b="1" dirty="0" err="1">
                <a:solidFill>
                  <a:srgbClr val="85402C"/>
                </a:solidFill>
                <a:latin typeface="Open Sans"/>
                <a:ea typeface="Open Sans"/>
                <a:cs typeface="Open Sans"/>
              </a:rPr>
              <a:t>October</a:t>
            </a:r>
            <a:endParaRPr lang="hu-HU" sz="2700" b="1" dirty="0" err="1">
              <a:solidFill>
                <a:srgbClr val="85402C"/>
              </a:solidFill>
              <a:latin typeface="Open Sans" panose="020B0604020202020204" charset="0"/>
              <a:ea typeface="Open Sans" panose="020B0604020202020204" charset="0"/>
              <a:cs typeface="Open Sans" panose="020B0604020202020204" charset="0"/>
            </a:endParaRPr>
          </a:p>
        </p:txBody>
      </p:sp>
      <p:sp>
        <p:nvSpPr>
          <p:cNvPr id="12" name="Téglalap 18">
            <a:extLst>
              <a:ext uri="{FF2B5EF4-FFF2-40B4-BE49-F238E27FC236}">
                <a16:creationId xmlns:a16="http://schemas.microsoft.com/office/drawing/2014/main" id="{D8F3DC88-116F-4536-98D2-8BE696159DE0}"/>
              </a:ext>
            </a:extLst>
          </p:cNvPr>
          <p:cNvSpPr/>
          <p:nvPr/>
        </p:nvSpPr>
        <p:spPr>
          <a:xfrm>
            <a:off x="1087032" y="2553220"/>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26600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14" name="Folyamatábra: Feldolgozás 8">
            <a:extLst>
              <a:ext uri="{FF2B5EF4-FFF2-40B4-BE49-F238E27FC236}">
                <a16:creationId xmlns:a16="http://schemas.microsoft.com/office/drawing/2014/main" id="{5B59B324-D927-4FE4-93B0-FAEE7E7FA8CC}"/>
              </a:ext>
            </a:extLst>
          </p:cNvPr>
          <p:cNvSpPr/>
          <p:nvPr/>
        </p:nvSpPr>
        <p:spPr>
          <a:xfrm>
            <a:off x="1228636" y="2735339"/>
            <a:ext cx="6863074" cy="1547788"/>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endParaRPr lang="hu-HU" sz="1400" b="1">
              <a:solidFill>
                <a:srgbClr val="85402C"/>
              </a:solidFill>
              <a:latin typeface="Open Sans" panose="020B0604020202020204" charset="0"/>
              <a:ea typeface="Open Sans" panose="020B0604020202020204" charset="0"/>
              <a:cs typeface="Open Sans" panose="020B0604020202020204" charset="0"/>
            </a:endParaRPr>
          </a:p>
          <a:p>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What</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do</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they</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do</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Issuing</a:t>
            </a:r>
            <a:r>
              <a:rPr lang="hu-HU" sz="2000" b="1" dirty="0">
                <a:solidFill>
                  <a:srgbClr val="85402C"/>
                </a:solidFill>
                <a:latin typeface="Open Sans"/>
                <a:ea typeface="Open Sans"/>
                <a:cs typeface="Open Sans"/>
              </a:rPr>
              <a:t> of</a:t>
            </a:r>
            <a:endParaRPr lang="hu-HU" sz="2000" b="1" dirty="0">
              <a:solidFill>
                <a:srgbClr val="85402C"/>
              </a:solidFill>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GB" sz="1400" b="1" dirty="0">
                <a:solidFill>
                  <a:srgbClr val="85402C"/>
                </a:solidFill>
                <a:latin typeface="Open Sans"/>
                <a:ea typeface="Open Sans"/>
                <a:cs typeface="Open Sans"/>
              </a:rPr>
              <a:t>Neptun </a:t>
            </a:r>
            <a:r>
              <a:rPr lang="hu-HU" sz="1400" b="1" dirty="0" err="1">
                <a:solidFill>
                  <a:srgbClr val="85402C"/>
                </a:solidFill>
                <a:latin typeface="Open Sans"/>
                <a:ea typeface="Open Sans"/>
                <a:cs typeface="Open Sans"/>
              </a:rPr>
              <a:t>code</a:t>
            </a:r>
            <a:r>
              <a:rPr lang="hu-HU" sz="1400" b="1" dirty="0">
                <a:solidFill>
                  <a:srgbClr val="85402C"/>
                </a:solidFill>
                <a:latin typeface="Open Sans"/>
                <a:ea typeface="Open Sans"/>
                <a:cs typeface="Open Sans"/>
              </a:rPr>
              <a:t> and p</a:t>
            </a:r>
            <a:r>
              <a:rPr lang="en-GB" sz="1400" b="1" dirty="0" err="1">
                <a:solidFill>
                  <a:srgbClr val="85402C"/>
                </a:solidFill>
                <a:latin typeface="Open Sans"/>
                <a:ea typeface="Open Sans"/>
                <a:cs typeface="Open Sans"/>
              </a:rPr>
              <a:t>assword</a:t>
            </a:r>
            <a:endParaRPr lang="hu-HU" sz="1400" b="1" dirty="0">
              <a:solidFill>
                <a:srgbClr val="85402C"/>
              </a:solidFill>
              <a:latin typeface="Open Sans"/>
              <a:ea typeface="Open Sans"/>
              <a:cs typeface="Open Sans"/>
            </a:endParaRPr>
          </a:p>
          <a:p>
            <a:pPr marL="285750" indent="-285750">
              <a:buFont typeface="Arial" panose="020B0604020202020204" pitchFamily="34" charset="0"/>
              <a:buChar char="•"/>
            </a:pPr>
            <a:r>
              <a:rPr lang="en-GB" sz="1400" b="1" dirty="0">
                <a:solidFill>
                  <a:srgbClr val="85402C"/>
                </a:solidFill>
                <a:latin typeface="Open Sans"/>
                <a:ea typeface="Open Sans"/>
                <a:cs typeface="Open Sans"/>
              </a:rPr>
              <a:t>Certificate of Student Status (active/passive)</a:t>
            </a:r>
            <a:endParaRPr lang="hu-HU" sz="1400" b="1" dirty="0">
              <a:solidFill>
                <a:srgbClr val="85402C"/>
              </a:solidFill>
              <a:latin typeface="Open Sans"/>
              <a:ea typeface="Open Sans"/>
              <a:cs typeface="Open Sans"/>
            </a:endParaRPr>
          </a:p>
          <a:p>
            <a:pPr marL="285750" indent="-285750">
              <a:buFont typeface="Arial" panose="020B0604020202020204" pitchFamily="34" charset="0"/>
              <a:buChar char="•"/>
            </a:pPr>
            <a:r>
              <a:rPr lang="hu-HU" sz="1400" b="1" dirty="0" err="1">
                <a:solidFill>
                  <a:srgbClr val="85402C"/>
                </a:solidFill>
                <a:latin typeface="Open Sans"/>
                <a:ea typeface="Open Sans"/>
                <a:cs typeface="Open Sans"/>
              </a:rPr>
              <a:t>Student</a:t>
            </a:r>
            <a:r>
              <a:rPr lang="hu-HU" sz="1400" b="1" dirty="0">
                <a:solidFill>
                  <a:srgbClr val="85402C"/>
                </a:solidFill>
                <a:latin typeface="Open Sans"/>
                <a:ea typeface="Open Sans"/>
                <a:cs typeface="Open Sans"/>
              </a:rPr>
              <a:t> ID </a:t>
            </a:r>
            <a:r>
              <a:rPr lang="hu-HU" sz="1400" b="1" i="1" dirty="0">
                <a:solidFill>
                  <a:srgbClr val="85402C"/>
                </a:solidFill>
                <a:latin typeface="Open Sans"/>
                <a:ea typeface="Open Sans"/>
                <a:cs typeface="Open Sans"/>
              </a:rPr>
              <a:t>(NOTE: </a:t>
            </a:r>
            <a:r>
              <a:rPr lang="hu-HU" sz="1400" b="1" i="1" dirty="0" err="1">
                <a:solidFill>
                  <a:srgbClr val="85402C"/>
                </a:solidFill>
                <a:latin typeface="Open Sans"/>
                <a:ea typeface="Open Sans"/>
                <a:cs typeface="Open Sans"/>
              </a:rPr>
              <a:t>do</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not</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ask</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for</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your</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student</a:t>
            </a:r>
            <a:r>
              <a:rPr lang="hu-HU" sz="1400" b="1" i="1" dirty="0">
                <a:solidFill>
                  <a:srgbClr val="85402C"/>
                </a:solidFill>
                <a:latin typeface="Open Sans"/>
                <a:ea typeface="Open Sans"/>
                <a:cs typeface="Open Sans"/>
              </a:rPr>
              <a:t> ID </a:t>
            </a:r>
            <a:r>
              <a:rPr lang="hu-HU" sz="1400" b="1" i="1" dirty="0" err="1">
                <a:solidFill>
                  <a:srgbClr val="85402C"/>
                </a:solidFill>
                <a:latin typeface="Open Sans"/>
                <a:ea typeface="Open Sans"/>
                <a:cs typeface="Open Sans"/>
              </a:rPr>
              <a:t>from</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us</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we</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do</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not</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issue</a:t>
            </a:r>
            <a:r>
              <a:rPr lang="hu-HU" sz="1400" b="1" i="1" dirty="0">
                <a:solidFill>
                  <a:srgbClr val="85402C"/>
                </a:solidFill>
                <a:latin typeface="Open Sans"/>
                <a:ea typeface="Open Sans"/>
                <a:cs typeface="Open Sans"/>
              </a:rPr>
              <a:t> </a:t>
            </a:r>
            <a:r>
              <a:rPr lang="hu-HU" sz="1400" b="1" i="1" dirty="0" err="1">
                <a:solidFill>
                  <a:srgbClr val="85402C"/>
                </a:solidFill>
                <a:latin typeface="Open Sans"/>
                <a:ea typeface="Open Sans"/>
                <a:cs typeface="Open Sans"/>
              </a:rPr>
              <a:t>them</a:t>
            </a:r>
            <a:r>
              <a:rPr lang="hu-HU" sz="1400" b="1" i="1" dirty="0">
                <a:solidFill>
                  <a:srgbClr val="85402C"/>
                </a:solidFill>
                <a:latin typeface="Open Sans"/>
                <a:ea typeface="Open Sans"/>
                <a:cs typeface="Open Sans"/>
              </a:rPr>
              <a:t>)</a:t>
            </a:r>
          </a:p>
          <a:p>
            <a:pPr marL="285750" indent="-285750">
              <a:buFont typeface="Arial" panose="020B0604020202020204" pitchFamily="34" charset="0"/>
              <a:buChar char="•"/>
            </a:pPr>
            <a:r>
              <a:rPr lang="en-GB" sz="1400" b="1" dirty="0">
                <a:solidFill>
                  <a:srgbClr val="85402C"/>
                </a:solidFill>
                <a:latin typeface="Open Sans"/>
                <a:ea typeface="Open Sans"/>
                <a:cs typeface="Open Sans"/>
              </a:rPr>
              <a:t>Arrang</a:t>
            </a:r>
            <a:r>
              <a:rPr lang="hu-HU" sz="1400" b="1" dirty="0">
                <a:solidFill>
                  <a:srgbClr val="85402C"/>
                </a:solidFill>
                <a:latin typeface="Open Sans"/>
                <a:ea typeface="Open Sans"/>
                <a:cs typeface="Open Sans"/>
              </a:rPr>
              <a:t>ing</a:t>
            </a:r>
            <a:r>
              <a:rPr lang="en-GB" sz="1400" b="1" dirty="0">
                <a:solidFill>
                  <a:srgbClr val="85402C"/>
                </a:solidFill>
                <a:latin typeface="Open Sans"/>
                <a:ea typeface="Open Sans"/>
                <a:cs typeface="Open Sans"/>
              </a:rPr>
              <a:t> </a:t>
            </a:r>
            <a:r>
              <a:rPr lang="hu-HU" sz="1400" b="1" dirty="0" err="1">
                <a:solidFill>
                  <a:srgbClr val="85402C"/>
                </a:solidFill>
                <a:latin typeface="Open Sans"/>
                <a:ea typeface="Open Sans"/>
                <a:cs typeface="Open Sans"/>
              </a:rPr>
              <a:t>for</a:t>
            </a:r>
            <a:r>
              <a:rPr lang="hu-HU" sz="1400" b="1" dirty="0">
                <a:solidFill>
                  <a:srgbClr val="85402C"/>
                </a:solidFill>
                <a:latin typeface="Open Sans"/>
                <a:ea typeface="Open Sans"/>
                <a:cs typeface="Open Sans"/>
              </a:rPr>
              <a:t> </a:t>
            </a:r>
            <a:r>
              <a:rPr lang="en-GB" sz="1400" b="1" dirty="0">
                <a:solidFill>
                  <a:srgbClr val="85402C"/>
                </a:solidFill>
                <a:latin typeface="Open Sans"/>
                <a:ea typeface="Open Sans"/>
                <a:cs typeface="Open Sans"/>
              </a:rPr>
              <a:t>Health Insurance</a:t>
            </a:r>
          </a:p>
          <a:p>
            <a:endParaRPr lang="hu-HU" sz="2000" b="1">
              <a:solidFill>
                <a:srgbClr val="85402C"/>
              </a:solidFill>
              <a:latin typeface="Open Sans" panose="020B0604020202020204" charset="0"/>
              <a:ea typeface="Open Sans" panose="020B0604020202020204" charset="0"/>
              <a:cs typeface="Open Sans" panose="020B0604020202020204" charset="0"/>
            </a:endParaRPr>
          </a:p>
        </p:txBody>
      </p:sp>
      <p:sp>
        <p:nvSpPr>
          <p:cNvPr id="9" name="Folyamatábra: Feldolgozás 8">
            <a:extLst>
              <a:ext uri="{FF2B5EF4-FFF2-40B4-BE49-F238E27FC236}">
                <a16:creationId xmlns:a16="http://schemas.microsoft.com/office/drawing/2014/main" id="{5B59B324-D927-4FE4-93B0-FAEE7E7FA8CC}"/>
              </a:ext>
            </a:extLst>
          </p:cNvPr>
          <p:cNvSpPr/>
          <p:nvPr/>
        </p:nvSpPr>
        <p:spPr>
          <a:xfrm>
            <a:off x="1228636" y="397476"/>
            <a:ext cx="6863074" cy="6858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hu-HU" sz="2000" b="1">
                <a:solidFill>
                  <a:srgbClr val="85402C"/>
                </a:solidFill>
                <a:latin typeface="Open Sans" panose="020B0604020202020204" charset="0"/>
                <a:ea typeface="Open Sans" panose="020B0604020202020204" charset="0"/>
                <a:cs typeface="Open Sans" panose="020B0604020202020204" charset="0"/>
              </a:rPr>
              <a:t>Student ID (Student card)</a:t>
            </a:r>
          </a:p>
        </p:txBody>
      </p:sp>
      <p:sp>
        <p:nvSpPr>
          <p:cNvPr id="19" name="Téglalap 18">
            <a:extLst>
              <a:ext uri="{FF2B5EF4-FFF2-40B4-BE49-F238E27FC236}">
                <a16:creationId xmlns:a16="http://schemas.microsoft.com/office/drawing/2014/main" id="{D8F3DC88-116F-4536-98D2-8BE696159DE0}"/>
              </a:ext>
            </a:extLst>
          </p:cNvPr>
          <p:cNvSpPr/>
          <p:nvPr/>
        </p:nvSpPr>
        <p:spPr>
          <a:xfrm>
            <a:off x="803351" y="221274"/>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4020202020204" charset="0"/>
                <a:ea typeface="Open Sans" panose="020B0604020202020204" charset="0"/>
                <a:cs typeface="Open Sans" panose="020B0604020202020204" charset="0"/>
              </a:rPr>
              <a:t>+</a:t>
            </a:r>
            <a:endParaRPr kumimoji="0" lang="hu-HU" sz="3200" b="1"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515726" y="4668291"/>
            <a:ext cx="1595309"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Open Sans"/>
                <a:ea typeface="Open Sans"/>
                <a:cs typeface="Open Sans"/>
              </a:rPr>
              <a:t>Orientation</a:t>
            </a:r>
            <a:r>
              <a:rPr kumimoji="0" lang="hu-HU" sz="1400" b="0" i="0" u="none" strike="noStrike" kern="1200" cap="none" spc="0" normalizeH="0" baseline="0" noProof="0" dirty="0">
                <a:ln>
                  <a:noFill/>
                </a:ln>
                <a:effectLst/>
                <a:uLnTx/>
                <a:uFillTx/>
                <a:latin typeface="Open Sans"/>
                <a:ea typeface="Open Sans"/>
                <a:cs typeface="Open Sans"/>
              </a:rPr>
              <a:t> </a:t>
            </a:r>
            <a:r>
              <a:rPr kumimoji="0" lang="hu-HU" sz="1400" b="0" i="0" u="none" strike="noStrike" kern="1200" cap="none" spc="0" normalizeH="0" baseline="0" noProof="0" dirty="0" err="1">
                <a:ln>
                  <a:noFill/>
                </a:ln>
                <a:effectLst/>
                <a:uLnTx/>
                <a:uFillTx/>
                <a:latin typeface="Open Sans"/>
                <a:ea typeface="Open Sans"/>
                <a:cs typeface="Open Sans"/>
              </a:rPr>
              <a:t>Days</a:t>
            </a:r>
          </a:p>
        </p:txBody>
      </p:sp>
      <p:sp>
        <p:nvSpPr>
          <p:cNvPr id="10" name="Folyamatábra: Feldolgozás 8">
            <a:extLst>
              <a:ext uri="{FF2B5EF4-FFF2-40B4-BE49-F238E27FC236}">
                <a16:creationId xmlns:a16="http://schemas.microsoft.com/office/drawing/2014/main" id="{5B59B324-D927-4FE4-93B0-FAEE7E7FA8CC}"/>
              </a:ext>
            </a:extLst>
          </p:cNvPr>
          <p:cNvSpPr/>
          <p:nvPr/>
        </p:nvSpPr>
        <p:spPr>
          <a:xfrm>
            <a:off x="1203287" y="1425838"/>
            <a:ext cx="6899564" cy="984521"/>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hu-HU" sz="2000" b="1">
                <a:solidFill>
                  <a:srgbClr val="85402C"/>
                </a:solidFill>
                <a:latin typeface="Open Sans" panose="020B0604020202020204" charset="0"/>
                <a:ea typeface="Open Sans" panose="020B0604020202020204" charset="0"/>
                <a:cs typeface="Open Sans" panose="020B0604020202020204" charset="0"/>
              </a:rPr>
              <a:t>Where</a:t>
            </a:r>
            <a:r>
              <a:rPr lang="hu-HU" sz="1500" b="1">
                <a:solidFill>
                  <a:srgbClr val="85402C"/>
                </a:solidFill>
                <a:latin typeface="Open Sans" panose="020B0604020202020204" charset="0"/>
                <a:ea typeface="Open Sans" panose="020B0604020202020204" charset="0"/>
                <a:cs typeface="Open Sans" panose="020B0604020202020204" charset="0"/>
              </a:rPr>
              <a:t>? </a:t>
            </a:r>
          </a:p>
          <a:p>
            <a:r>
              <a:rPr lang="en-US" sz="1400" b="1" err="1">
                <a:solidFill>
                  <a:srgbClr val="85402C"/>
                </a:solidFill>
                <a:latin typeface="Open Sans" panose="020B0604020202020204" charset="0"/>
                <a:ea typeface="Open Sans" panose="020B0604020202020204" charset="0"/>
                <a:cs typeface="Open Sans" panose="020B0604020202020204" charset="0"/>
              </a:rPr>
              <a:t>Quaestura</a:t>
            </a:r>
            <a:r>
              <a:rPr lang="hu-HU" sz="1400" b="1">
                <a:solidFill>
                  <a:srgbClr val="85402C"/>
                </a:solidFill>
                <a:latin typeface="Open Sans" panose="020B0604020202020204" charset="0"/>
                <a:ea typeface="Open Sans" panose="020B0604020202020204" charset="0"/>
                <a:cs typeface="Open Sans" panose="020B0604020202020204" charset="0"/>
              </a:rPr>
              <a:t> </a:t>
            </a:r>
            <a:r>
              <a:rPr lang="en-US" sz="1400" b="1">
                <a:solidFill>
                  <a:srgbClr val="85402C"/>
                </a:solidFill>
                <a:latin typeface="Open Sans" panose="020B0604020202020204" charset="0"/>
                <a:ea typeface="Open Sans" panose="020B0604020202020204" charset="0"/>
                <a:cs typeface="Open Sans" panose="020B0604020202020204" charset="0"/>
              </a:rPr>
              <a:t>Office</a:t>
            </a:r>
            <a:r>
              <a:rPr lang="hu-HU" sz="1400" b="1">
                <a:solidFill>
                  <a:srgbClr val="85402C"/>
                </a:solidFill>
                <a:latin typeface="Open Sans" panose="020B0604020202020204" charset="0"/>
                <a:ea typeface="Open Sans" panose="020B0604020202020204" charset="0"/>
                <a:cs typeface="Open Sans" panose="020B0604020202020204" charset="0"/>
              </a:rPr>
              <a:t> </a:t>
            </a:r>
            <a:r>
              <a:rPr lang="en-US" sz="1400" b="1">
                <a:solidFill>
                  <a:srgbClr val="85402C"/>
                </a:solidFill>
                <a:latin typeface="Open Sans" panose="020B0604020202020204" charset="0"/>
                <a:ea typeface="Open Sans" panose="020B0604020202020204" charset="0"/>
                <a:cs typeface="Open Sans" panose="020B0604020202020204" charset="0"/>
              </a:rPr>
              <a:t>Services</a:t>
            </a:r>
            <a:r>
              <a:rPr lang="hu-HU" sz="1400" b="1">
                <a:solidFill>
                  <a:srgbClr val="85402C"/>
                </a:solidFill>
                <a:latin typeface="Open Sans" panose="020B0604020202020204" charset="0"/>
                <a:ea typeface="Open Sans" panose="020B0604020202020204" charset="0"/>
                <a:cs typeface="Open Sans" panose="020B0604020202020204" charset="0"/>
              </a:rPr>
              <a:t> (not the Faculty), see for details at https://qter.elte.hu/default.aspx</a:t>
            </a:r>
          </a:p>
        </p:txBody>
      </p:sp>
      <p:sp>
        <p:nvSpPr>
          <p:cNvPr id="12" name="Téglalap 18">
            <a:extLst>
              <a:ext uri="{FF2B5EF4-FFF2-40B4-BE49-F238E27FC236}">
                <a16:creationId xmlns:a16="http://schemas.microsoft.com/office/drawing/2014/main" id="{D8F3DC88-116F-4536-98D2-8BE696159DE0}"/>
              </a:ext>
            </a:extLst>
          </p:cNvPr>
          <p:cNvSpPr/>
          <p:nvPr/>
        </p:nvSpPr>
        <p:spPr>
          <a:xfrm>
            <a:off x="803351" y="121460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4020202020204" charset="0"/>
                <a:ea typeface="Open Sans" panose="020B0604020202020204" charset="0"/>
                <a:cs typeface="Open Sans" panose="020B0604020202020204" charset="0"/>
              </a:rPr>
              <a:t>+</a:t>
            </a:r>
            <a:endParaRPr kumimoji="0" lang="hu-HU" sz="3200" b="1"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13" name="Téglalap 18">
            <a:extLst>
              <a:ext uri="{FF2B5EF4-FFF2-40B4-BE49-F238E27FC236}">
                <a16:creationId xmlns:a16="http://schemas.microsoft.com/office/drawing/2014/main" id="{D8F3DC88-116F-4536-98D2-8BE696159DE0}"/>
              </a:ext>
            </a:extLst>
          </p:cNvPr>
          <p:cNvSpPr/>
          <p:nvPr/>
        </p:nvSpPr>
        <p:spPr>
          <a:xfrm>
            <a:off x="801604" y="2544441"/>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4020202020204" charset="0"/>
                <a:ea typeface="Open Sans" panose="020B0604020202020204" charset="0"/>
                <a:cs typeface="Open Sans" panose="020B0604020202020204" charset="0"/>
              </a:rPr>
              <a:t>+</a:t>
            </a:r>
            <a:endParaRPr kumimoji="0" lang="hu-HU" sz="3200" b="1"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141241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914400" y="514350"/>
            <a:ext cx="7367154" cy="3837169"/>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hu-HU" sz="2000" b="1">
              <a:solidFill>
                <a:srgbClr val="85402C"/>
              </a:solidFill>
              <a:latin typeface="Garamond" panose="02020404030301010803" pitchFamily="18"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609600" y="361950"/>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177338" y="467581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endParaRPr lang="hu-HU" sz="1400" b="0" i="0" u="none" strike="noStrike" kern="1200" cap="none" spc="0" normalizeH="0" baseline="0" noProof="0" dirty="0" err="1">
              <a:ln>
                <a:noFill/>
              </a:ln>
              <a:effectLst/>
              <a:uLnTx/>
              <a:uFillTx/>
              <a:latin typeface="Goldenbook" panose="02070502060405060302" charset="-18"/>
              <a:ea typeface="Open Sans" panose="020B0604020202020204" charset="0"/>
              <a:cs typeface="Open Sans" panose="020B0604020202020204" charset="0"/>
            </a:endParaRPr>
          </a:p>
        </p:txBody>
      </p:sp>
      <p:pic>
        <p:nvPicPr>
          <p:cNvPr id="15"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00" y="590550"/>
            <a:ext cx="7070236" cy="3657600"/>
          </a:xfrm>
          <a:prstGeom prst="rect">
            <a:avLst/>
          </a:prstGeom>
        </p:spPr>
      </p:pic>
    </p:spTree>
    <p:extLst>
      <p:ext uri="{BB962C8B-B14F-4D97-AF65-F5344CB8AC3E}">
        <p14:creationId xmlns:p14="http://schemas.microsoft.com/office/powerpoint/2010/main" val="20369713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346399" y="804006"/>
            <a:ext cx="7010400" cy="6858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2000" b="1">
                <a:solidFill>
                  <a:srgbClr val="85402C"/>
                </a:solidFill>
                <a:latin typeface="Open Sans" panose="020B0604020202020204" charset="0"/>
                <a:ea typeface="Open Sans" panose="020B0604020202020204" charset="0"/>
                <a:cs typeface="Open Sans" panose="020B0604020202020204" charset="0"/>
              </a:rPr>
              <a:t>Student </a:t>
            </a:r>
            <a:r>
              <a:rPr lang="hu-HU" sz="2000" b="1">
                <a:solidFill>
                  <a:srgbClr val="85402C"/>
                </a:solidFill>
                <a:latin typeface="Open Sans" panose="020B0604020202020204" charset="0"/>
                <a:ea typeface="Open Sans" panose="020B0604020202020204" charset="0"/>
                <a:cs typeface="Open Sans" panose="020B0604020202020204" charset="0"/>
              </a:rPr>
              <a:t>ID</a:t>
            </a:r>
            <a:br>
              <a:rPr lang="en-US" sz="2000">
                <a:solidFill>
                  <a:srgbClr val="71292D"/>
                </a:solidFill>
                <a:latin typeface="Open Sans" panose="020B0604020202020204" charset="0"/>
                <a:ea typeface="Open Sans" panose="020B0604020202020204" charset="0"/>
                <a:cs typeface="Open Sans" panose="020B0604020202020204" charset="0"/>
              </a:rPr>
            </a:br>
            <a:r>
              <a:rPr lang="en-GB" sz="2000">
                <a:solidFill>
                  <a:srgbClr val="71292D"/>
                </a:solidFill>
                <a:latin typeface="Open Sans" panose="020B0604020202020204" charset="0"/>
                <a:ea typeface="Open Sans" panose="020B0604020202020204" charset="0"/>
                <a:cs typeface="Open Sans" panose="020B0604020202020204" charset="0"/>
              </a:rPr>
              <a:t>Students staying </a:t>
            </a:r>
            <a:r>
              <a:rPr lang="hu-HU" sz="2000">
                <a:solidFill>
                  <a:srgbClr val="71292D"/>
                </a:solidFill>
                <a:latin typeface="Open Sans" panose="020B0604020202020204" charset="0"/>
                <a:ea typeface="Open Sans" panose="020B0604020202020204" charset="0"/>
                <a:cs typeface="Open Sans" panose="020B0604020202020204" charset="0"/>
              </a:rPr>
              <a:t>for </a:t>
            </a:r>
            <a:r>
              <a:rPr lang="en-GB" sz="2000">
                <a:solidFill>
                  <a:srgbClr val="71292D"/>
                </a:solidFill>
                <a:latin typeface="Open Sans" panose="020B0604020202020204" charset="0"/>
                <a:ea typeface="Open Sans" panose="020B0604020202020204" charset="0"/>
                <a:cs typeface="Open Sans" panose="020B0604020202020204" charset="0"/>
              </a:rPr>
              <a:t>shorter than 12 months</a:t>
            </a:r>
            <a:endParaRPr lang="hu-HU" sz="2000" b="1">
              <a:solidFill>
                <a:srgbClr val="85402C"/>
              </a:solidFill>
              <a:latin typeface="Open Sans" panose="020B0604020202020204" charset="0"/>
              <a:ea typeface="Open Sans" panose="020B0604020202020204" charset="0"/>
              <a:cs typeface="Open Sans" panose="020B060402020202020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914078" y="591862"/>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455568" y="4638212"/>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10" name="Folyamatábra: Feldolgozás 8">
            <a:extLst>
              <a:ext uri="{FF2B5EF4-FFF2-40B4-BE49-F238E27FC236}">
                <a16:creationId xmlns:a16="http://schemas.microsoft.com/office/drawing/2014/main" id="{5B59B324-D927-4FE4-93B0-FAEE7E7FA8CC}"/>
              </a:ext>
            </a:extLst>
          </p:cNvPr>
          <p:cNvSpPr/>
          <p:nvPr/>
        </p:nvSpPr>
        <p:spPr>
          <a:xfrm>
            <a:off x="1295399" y="1734777"/>
            <a:ext cx="7061399" cy="2513373"/>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452628" indent="-342900" algn="just">
              <a:buFont typeface="Arial" panose="020B0604020202020204" pitchFamily="34" charset="0"/>
              <a:buChar char="•"/>
            </a:pPr>
            <a:r>
              <a:rPr lang="hu-HU" sz="2000">
                <a:solidFill>
                  <a:srgbClr val="71292D"/>
                </a:solidFill>
              </a:rPr>
              <a:t>T</a:t>
            </a:r>
            <a:r>
              <a:rPr lang="en-GB" sz="2000" err="1">
                <a:solidFill>
                  <a:srgbClr val="71292D"/>
                </a:solidFill>
                <a:latin typeface="Open Sans" panose="020B0604020202020204" charset="0"/>
                <a:ea typeface="Open Sans" panose="020B0604020202020204" charset="0"/>
                <a:cs typeface="Open Sans" panose="020B0604020202020204" charset="0"/>
              </a:rPr>
              <a:t>emporary</a:t>
            </a:r>
            <a:r>
              <a:rPr lang="en-GB" sz="2000">
                <a:solidFill>
                  <a:srgbClr val="71292D"/>
                </a:solidFill>
                <a:latin typeface="Open Sans" panose="020B0604020202020204" charset="0"/>
                <a:ea typeface="Open Sans" panose="020B0604020202020204" charset="0"/>
                <a:cs typeface="Open Sans" panose="020B0604020202020204" charset="0"/>
              </a:rPr>
              <a:t> Student ID paper</a:t>
            </a:r>
            <a:r>
              <a:rPr lang="hu-HU" sz="2000">
                <a:solidFill>
                  <a:srgbClr val="71292D"/>
                </a:solidFill>
                <a:latin typeface="Open Sans" panose="020B0604020202020204" charset="0"/>
                <a:ea typeface="Open Sans" panose="020B0604020202020204" charset="0"/>
                <a:cs typeface="Open Sans" panose="020B0604020202020204" charset="0"/>
              </a:rPr>
              <a:t> (not a plastic card)</a:t>
            </a:r>
          </a:p>
          <a:p>
            <a:pPr marL="452628" indent="-342900" algn="just">
              <a:buFont typeface="Arial" panose="020B0604020202020204" pitchFamily="34" charset="0"/>
              <a:buChar char="•"/>
            </a:pPr>
            <a:r>
              <a:rPr lang="en-GB" sz="2000">
                <a:solidFill>
                  <a:srgbClr val="71292D"/>
                </a:solidFill>
                <a:latin typeface="Open Sans" panose="020B0604020202020204" charset="0"/>
                <a:ea typeface="Open Sans" panose="020B0604020202020204" charset="0"/>
                <a:cs typeface="Open Sans" panose="020B0604020202020204" charset="0"/>
              </a:rPr>
              <a:t>Issued by </a:t>
            </a:r>
            <a:r>
              <a:rPr lang="en-GB" sz="2000" err="1">
                <a:solidFill>
                  <a:srgbClr val="71292D"/>
                </a:solidFill>
                <a:latin typeface="Open Sans" panose="020B0604020202020204" charset="0"/>
                <a:ea typeface="Open Sans" panose="020B0604020202020204" charset="0"/>
                <a:cs typeface="Open Sans" panose="020B0604020202020204" charset="0"/>
              </a:rPr>
              <a:t>Quaestura</a:t>
            </a:r>
            <a:r>
              <a:rPr lang="en-GB" sz="2000">
                <a:solidFill>
                  <a:srgbClr val="71292D"/>
                </a:solidFill>
                <a:latin typeface="Open Sans" panose="020B0604020202020204" charset="0"/>
                <a:ea typeface="Open Sans" panose="020B0604020202020204" charset="0"/>
                <a:cs typeface="Open Sans" panose="020B0604020202020204" charset="0"/>
              </a:rPr>
              <a:t> Office</a:t>
            </a:r>
            <a:endParaRPr lang="hu-HU" sz="2000">
              <a:solidFill>
                <a:srgbClr val="71292D"/>
              </a:solidFill>
              <a:latin typeface="Open Sans" panose="020B0604020202020204" charset="0"/>
              <a:ea typeface="Open Sans" panose="020B0604020202020204" charset="0"/>
              <a:cs typeface="Open Sans" panose="020B0604020202020204" charset="0"/>
            </a:endParaRPr>
          </a:p>
          <a:p>
            <a:pPr marL="452628" indent="-342900" algn="just">
              <a:buFont typeface="Arial" panose="020B0604020202020204" pitchFamily="34" charset="0"/>
              <a:buChar char="•"/>
            </a:pPr>
            <a:r>
              <a:rPr lang="hu-HU" sz="2000">
                <a:solidFill>
                  <a:srgbClr val="71292D"/>
                </a:solidFill>
                <a:latin typeface="Open Sans" panose="020B0604020202020204" charset="0"/>
                <a:ea typeface="Open Sans" panose="020B0604020202020204" charset="0"/>
                <a:cs typeface="Open Sans" panose="020B0604020202020204" charset="0"/>
              </a:rPr>
              <a:t>Show </a:t>
            </a:r>
            <a:r>
              <a:rPr lang="en-GB" sz="2000">
                <a:solidFill>
                  <a:srgbClr val="71292D"/>
                </a:solidFill>
                <a:latin typeface="Open Sans" panose="020B0604020202020204" charset="0"/>
                <a:ea typeface="Open Sans" panose="020B0604020202020204" charset="0"/>
                <a:cs typeface="Open Sans" panose="020B0604020202020204" charset="0"/>
              </a:rPr>
              <a:t>identification</a:t>
            </a:r>
            <a:endParaRPr lang="hu-HU" sz="2000">
              <a:solidFill>
                <a:srgbClr val="71292D"/>
              </a:solidFill>
              <a:latin typeface="Open Sans" panose="020B0604020202020204" charset="0"/>
              <a:ea typeface="Open Sans" panose="020B0604020202020204" charset="0"/>
              <a:cs typeface="Open Sans" panose="020B0604020202020204" charset="0"/>
            </a:endParaRPr>
          </a:p>
          <a:p>
            <a:pPr marL="452628" indent="-342900" algn="just">
              <a:buFont typeface="Arial" panose="020B0604020202020204" pitchFamily="34" charset="0"/>
              <a:buChar char="•"/>
            </a:pPr>
            <a:r>
              <a:rPr lang="en-GB" sz="2000">
                <a:solidFill>
                  <a:srgbClr val="71292D"/>
                </a:solidFill>
                <a:latin typeface="Open Sans" panose="020B0604020202020204" charset="0"/>
                <a:ea typeface="Open Sans" panose="020B0604020202020204" charset="0"/>
                <a:cs typeface="Open Sans" panose="020B0604020202020204" charset="0"/>
              </a:rPr>
              <a:t>Know your </a:t>
            </a:r>
            <a:r>
              <a:rPr lang="en-GB" sz="2000" err="1">
                <a:solidFill>
                  <a:srgbClr val="71292D"/>
                </a:solidFill>
                <a:latin typeface="Open Sans" panose="020B0604020202020204" charset="0"/>
                <a:ea typeface="Open Sans" panose="020B0604020202020204" charset="0"/>
                <a:cs typeface="Open Sans" panose="020B0604020202020204" charset="0"/>
              </a:rPr>
              <a:t>Neptun</a:t>
            </a:r>
            <a:r>
              <a:rPr lang="en-GB" sz="2000">
                <a:solidFill>
                  <a:srgbClr val="71292D"/>
                </a:solidFill>
                <a:latin typeface="Open Sans" panose="020B0604020202020204" charset="0"/>
                <a:ea typeface="Open Sans" panose="020B0604020202020204" charset="0"/>
                <a:cs typeface="Open Sans" panose="020B0604020202020204" charset="0"/>
              </a:rPr>
              <a:t> Code</a:t>
            </a:r>
            <a:r>
              <a:rPr lang="hu-HU" sz="2000">
                <a:solidFill>
                  <a:srgbClr val="71292D"/>
                </a:solidFill>
                <a:latin typeface="Open Sans" panose="020B0604020202020204" charset="0"/>
                <a:ea typeface="Open Sans" panose="020B0604020202020204" charset="0"/>
                <a:cs typeface="Open Sans" panose="020B0604020202020204" charset="0"/>
              </a:rPr>
              <a:t> and password</a:t>
            </a:r>
          </a:p>
          <a:p>
            <a:pPr marL="452628" indent="-342900" algn="just">
              <a:buFont typeface="Arial" panose="020B0604020202020204" pitchFamily="34" charset="0"/>
              <a:buChar char="•"/>
            </a:pPr>
            <a:r>
              <a:rPr lang="hu-HU" sz="2000">
                <a:solidFill>
                  <a:srgbClr val="9A3324"/>
                </a:solidFill>
                <a:latin typeface="Open Sans" panose="020B0604020202020204" charset="0"/>
                <a:ea typeface="Open Sans" panose="020B0604020202020204" charset="0"/>
                <a:cs typeface="Open Sans" panose="020B0604020202020204" charset="0"/>
              </a:rPr>
              <a:t>DO NOT forget: the ID is valid for up 60 days, must renew it regularly (for end date check point 6 on the paper card)</a:t>
            </a:r>
            <a:endParaRPr lang="en-US" sz="2000">
              <a:solidFill>
                <a:srgbClr val="9A3324"/>
              </a:solidFill>
              <a:latin typeface="Open Sans" panose="020B0604020202020204" charset="0"/>
              <a:ea typeface="Open Sans" panose="020B0604020202020204" charset="0"/>
              <a:cs typeface="Open Sans" panose="020B0604020202020204" charset="0"/>
            </a:endParaRPr>
          </a:p>
        </p:txBody>
      </p:sp>
      <p:sp>
        <p:nvSpPr>
          <p:cNvPr id="12" name="Téglalap 18">
            <a:extLst>
              <a:ext uri="{FF2B5EF4-FFF2-40B4-BE49-F238E27FC236}">
                <a16:creationId xmlns:a16="http://schemas.microsoft.com/office/drawing/2014/main" id="{D8F3DC88-116F-4536-98D2-8BE696159DE0}"/>
              </a:ext>
            </a:extLst>
          </p:cNvPr>
          <p:cNvSpPr/>
          <p:nvPr/>
        </p:nvSpPr>
        <p:spPr>
          <a:xfrm>
            <a:off x="864403" y="1678045"/>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6174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346399" y="804006"/>
            <a:ext cx="7010400" cy="6858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2000" b="1">
                <a:solidFill>
                  <a:srgbClr val="85402C"/>
                </a:solidFill>
                <a:latin typeface="Open Sans" panose="020B0604020202020204" charset="0"/>
                <a:ea typeface="Open Sans" panose="020B0604020202020204" charset="0"/>
                <a:cs typeface="Open Sans" panose="020B0604020202020204" charset="0"/>
              </a:rPr>
              <a:t>Student I</a:t>
            </a:r>
            <a:r>
              <a:rPr lang="hu-HU" sz="2000" b="1">
                <a:solidFill>
                  <a:srgbClr val="85402C"/>
                </a:solidFill>
                <a:latin typeface="Open Sans" panose="020B0604020202020204" charset="0"/>
                <a:ea typeface="Open Sans" panose="020B0604020202020204" charset="0"/>
                <a:cs typeface="Open Sans" panose="020B0604020202020204" charset="0"/>
              </a:rPr>
              <a:t>D/</a:t>
            </a:r>
            <a:r>
              <a:rPr lang="hu-HU" sz="2000" b="1" err="1">
                <a:solidFill>
                  <a:srgbClr val="85402C"/>
                </a:solidFill>
                <a:latin typeface="Open Sans" panose="020B0604020202020204" charset="0"/>
                <a:ea typeface="Open Sans" panose="020B0604020202020204" charset="0"/>
                <a:cs typeface="Open Sans" panose="020B0604020202020204" charset="0"/>
              </a:rPr>
              <a:t>Card</a:t>
            </a:r>
            <a:r>
              <a:rPr lang="hu-HU" sz="2000" b="1">
                <a:solidFill>
                  <a:srgbClr val="85402C"/>
                </a:solidFill>
                <a:latin typeface="Open Sans" panose="020B0604020202020204" charset="0"/>
                <a:ea typeface="Open Sans" panose="020B0604020202020204" charset="0"/>
                <a:cs typeface="Open Sans" panose="020B0604020202020204" charset="0"/>
              </a:rPr>
              <a:t> Is Good For What?</a:t>
            </a:r>
            <a:br>
              <a:rPr lang="en-US" sz="2000" b="1">
                <a:solidFill>
                  <a:srgbClr val="85402C"/>
                </a:solidFill>
                <a:latin typeface="Open Sans" panose="020B0604020202020204" charset="0"/>
                <a:ea typeface="Open Sans" panose="020B0604020202020204" charset="0"/>
                <a:cs typeface="Open Sans" panose="020B0604020202020204" charset="0"/>
              </a:rPr>
            </a:br>
            <a:r>
              <a:rPr lang="en-GB" sz="2000">
                <a:solidFill>
                  <a:srgbClr val="71292D"/>
                </a:solidFill>
                <a:latin typeface="Open Sans" panose="020B0604020202020204" charset="0"/>
                <a:ea typeface="Open Sans" panose="020B0604020202020204" charset="0"/>
                <a:cs typeface="Open Sans" panose="020B0604020202020204" charset="0"/>
              </a:rPr>
              <a:t>Discounted transportation in Budapest</a:t>
            </a:r>
            <a:endParaRPr lang="hu-HU" sz="2000" b="1">
              <a:solidFill>
                <a:srgbClr val="85402C"/>
              </a:solidFill>
              <a:latin typeface="Open Sans" panose="020B0604020202020204" charset="0"/>
              <a:ea typeface="Open Sans" panose="020B0604020202020204" charset="0"/>
              <a:cs typeface="Open Sans" panose="020B060402020202020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974236" y="599382"/>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590924"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10" name="Folyamatábra: Feldolgozás 8">
            <a:extLst>
              <a:ext uri="{FF2B5EF4-FFF2-40B4-BE49-F238E27FC236}">
                <a16:creationId xmlns:a16="http://schemas.microsoft.com/office/drawing/2014/main" id="{5B59B324-D927-4FE4-93B0-FAEE7E7FA8CC}"/>
              </a:ext>
            </a:extLst>
          </p:cNvPr>
          <p:cNvSpPr/>
          <p:nvPr/>
        </p:nvSpPr>
        <p:spPr>
          <a:xfrm>
            <a:off x="1339255" y="1864125"/>
            <a:ext cx="4560895" cy="2079225"/>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algn="just">
              <a:lnSpc>
                <a:spcPct val="150000"/>
              </a:lnSpc>
            </a:pPr>
            <a:endParaRPr lang="hu-HU" sz="2000">
              <a:solidFill>
                <a:srgbClr val="71292D"/>
              </a:solidFill>
            </a:endParaRPr>
          </a:p>
          <a:p>
            <a:pPr algn="just">
              <a:lnSpc>
                <a:spcPct val="150000"/>
              </a:lnSpc>
            </a:pPr>
            <a:r>
              <a:rPr lang="hu-HU" sz="1500" dirty="0" err="1">
                <a:solidFill>
                  <a:srgbClr val="71292D"/>
                </a:solidFill>
                <a:latin typeface="Open Sans"/>
                <a:ea typeface="Open Sans"/>
                <a:cs typeface="Open Sans"/>
              </a:rPr>
              <a:t>Points</a:t>
            </a:r>
            <a:r>
              <a:rPr lang="hu-HU" sz="1500" dirty="0">
                <a:solidFill>
                  <a:srgbClr val="71292D"/>
                </a:solidFill>
                <a:latin typeface="Open Sans"/>
                <a:ea typeface="Open Sans"/>
                <a:cs typeface="Open Sans"/>
              </a:rPr>
              <a:t> </a:t>
            </a:r>
            <a:r>
              <a:rPr lang="hu-HU" sz="1500" dirty="0" err="1">
                <a:solidFill>
                  <a:srgbClr val="71292D"/>
                </a:solidFill>
                <a:latin typeface="Open Sans"/>
                <a:ea typeface="Open Sans"/>
                <a:cs typeface="Open Sans"/>
              </a:rPr>
              <a:t>to</a:t>
            </a:r>
            <a:r>
              <a:rPr lang="hu-HU" sz="1500" dirty="0">
                <a:solidFill>
                  <a:srgbClr val="71292D"/>
                </a:solidFill>
                <a:latin typeface="Open Sans"/>
                <a:ea typeface="Open Sans"/>
                <a:cs typeface="Open Sans"/>
              </a:rPr>
              <a:t> </a:t>
            </a:r>
            <a:r>
              <a:rPr lang="hu-HU" sz="1500" dirty="0" err="1">
                <a:solidFill>
                  <a:srgbClr val="71292D"/>
                </a:solidFill>
                <a:latin typeface="Open Sans"/>
                <a:ea typeface="Open Sans"/>
                <a:cs typeface="Open Sans"/>
              </a:rPr>
              <a:t>remember</a:t>
            </a:r>
            <a:r>
              <a:rPr lang="hu-HU" sz="1500" dirty="0">
                <a:solidFill>
                  <a:srgbClr val="71292D"/>
                </a:solidFill>
                <a:latin typeface="Open Sans"/>
                <a:ea typeface="Open Sans"/>
                <a:cs typeface="Open Sans"/>
              </a:rPr>
              <a:t>:</a:t>
            </a:r>
          </a:p>
          <a:p>
            <a:pPr marL="342900" indent="-342900" algn="just">
              <a:lnSpc>
                <a:spcPct val="150000"/>
              </a:lnSpc>
              <a:buFont typeface="Arial" panose="020B0604020202020204" pitchFamily="34" charset="0"/>
              <a:buChar char="•"/>
            </a:pPr>
            <a:r>
              <a:rPr lang="hu-HU" sz="1500" dirty="0">
                <a:solidFill>
                  <a:srgbClr val="71292D"/>
                </a:solidFill>
                <a:latin typeface="Open Sans"/>
                <a:ea typeface="Open Sans"/>
                <a:cs typeface="Open Sans"/>
              </a:rPr>
              <a:t>ALWAYS c</a:t>
            </a:r>
            <a:r>
              <a:rPr lang="en-US" sz="1500" dirty="0" err="1">
                <a:solidFill>
                  <a:srgbClr val="71292D"/>
                </a:solidFill>
                <a:latin typeface="Open Sans"/>
                <a:ea typeface="Open Sans"/>
                <a:cs typeface="Open Sans"/>
              </a:rPr>
              <a:t>arry</a:t>
            </a:r>
            <a:r>
              <a:rPr lang="en-US" sz="1500" dirty="0">
                <a:solidFill>
                  <a:srgbClr val="71292D"/>
                </a:solidFill>
                <a:latin typeface="Open Sans"/>
                <a:ea typeface="Open Sans"/>
                <a:cs typeface="Open Sans"/>
              </a:rPr>
              <a:t> your student </a:t>
            </a:r>
            <a:r>
              <a:rPr lang="hu-HU" sz="1500" dirty="0">
                <a:solidFill>
                  <a:srgbClr val="71292D"/>
                </a:solidFill>
                <a:latin typeface="Open Sans"/>
                <a:ea typeface="Open Sans"/>
                <a:cs typeface="Open Sans"/>
              </a:rPr>
              <a:t>ID</a:t>
            </a:r>
            <a:r>
              <a:rPr lang="en-US" sz="1500" dirty="0">
                <a:solidFill>
                  <a:srgbClr val="71292D"/>
                </a:solidFill>
                <a:latin typeface="Open Sans"/>
                <a:ea typeface="Open Sans"/>
                <a:cs typeface="Open Sans"/>
              </a:rPr>
              <a:t> with you</a:t>
            </a:r>
            <a:r>
              <a:rPr lang="hu-HU" sz="1500" dirty="0">
                <a:solidFill>
                  <a:srgbClr val="71292D"/>
                </a:solidFill>
                <a:latin typeface="Open Sans"/>
                <a:ea typeface="Open Sans"/>
                <a:cs typeface="Open Sans"/>
              </a:rPr>
              <a:t> + </a:t>
            </a:r>
            <a:r>
              <a:rPr lang="hu-HU" sz="1500" dirty="0" err="1">
                <a:solidFill>
                  <a:srgbClr val="71292D"/>
                </a:solidFill>
                <a:latin typeface="Open Sans"/>
                <a:ea typeface="Open Sans"/>
                <a:cs typeface="Open Sans"/>
              </a:rPr>
              <a:t>your</a:t>
            </a:r>
            <a:r>
              <a:rPr lang="hu-HU" sz="1500" dirty="0">
                <a:solidFill>
                  <a:srgbClr val="71292D"/>
                </a:solidFill>
                <a:latin typeface="Open Sans"/>
                <a:ea typeface="Open Sans"/>
                <a:cs typeface="Open Sans"/>
              </a:rPr>
              <a:t> </a:t>
            </a:r>
            <a:r>
              <a:rPr lang="hu-HU" sz="1500" dirty="0" err="1">
                <a:solidFill>
                  <a:srgbClr val="71292D"/>
                </a:solidFill>
                <a:latin typeface="Open Sans"/>
                <a:ea typeface="Open Sans"/>
                <a:cs typeface="Open Sans"/>
              </a:rPr>
              <a:t>montly</a:t>
            </a:r>
            <a:r>
              <a:rPr lang="hu-HU" sz="1500" dirty="0">
                <a:solidFill>
                  <a:srgbClr val="71292D"/>
                </a:solidFill>
                <a:latin typeface="Open Sans"/>
                <a:ea typeface="Open Sans"/>
                <a:cs typeface="Open Sans"/>
              </a:rPr>
              <a:t> </a:t>
            </a:r>
            <a:r>
              <a:rPr lang="hu-HU" sz="1500" dirty="0" err="1">
                <a:solidFill>
                  <a:srgbClr val="71292D"/>
                </a:solidFill>
                <a:latin typeface="Open Sans"/>
                <a:ea typeface="Open Sans"/>
                <a:cs typeface="Open Sans"/>
              </a:rPr>
              <a:t>pass</a:t>
            </a:r>
            <a:endParaRPr lang="en-US" sz="1500" dirty="0" err="1">
              <a:solidFill>
                <a:srgbClr val="71292D"/>
              </a:solidFill>
              <a:latin typeface="Open Sans"/>
              <a:ea typeface="Open Sans"/>
              <a:cs typeface="Open Sans"/>
            </a:endParaRPr>
          </a:p>
          <a:p>
            <a:pPr marL="342900" indent="-342900" algn="just">
              <a:buFont typeface="Arial" panose="020B0604020202020204" pitchFamily="34" charset="0"/>
              <a:buChar char="•"/>
            </a:pPr>
            <a:r>
              <a:rPr lang="en-US" sz="1500" dirty="0">
                <a:solidFill>
                  <a:srgbClr val="71292D"/>
                </a:solidFill>
                <a:latin typeface="Open Sans"/>
                <a:ea typeface="Open Sans"/>
                <a:cs typeface="Open Sans"/>
              </a:rPr>
              <a:t>Monthly discounted pass: </a:t>
            </a:r>
            <a:r>
              <a:rPr lang="hu-HU" sz="1500" dirty="0">
                <a:solidFill>
                  <a:srgbClr val="71292D"/>
                </a:solidFill>
                <a:latin typeface="Open Sans"/>
                <a:ea typeface="Open Sans"/>
                <a:cs typeface="Open Sans"/>
              </a:rPr>
              <a:t>3450 HUF</a:t>
            </a:r>
            <a:endParaRPr lang="en-US" sz="1500" dirty="0">
              <a:solidFill>
                <a:srgbClr val="71292D"/>
              </a:solidFill>
              <a:latin typeface="Open Sans"/>
              <a:ea typeface="Open Sans"/>
              <a:cs typeface="Open Sans"/>
            </a:endParaRPr>
          </a:p>
          <a:p>
            <a:pPr marL="342900" indent="-342900" algn="just">
              <a:buFont typeface="Arial" panose="020B0604020202020204" pitchFamily="34" charset="0"/>
              <a:buChar char="•"/>
            </a:pPr>
            <a:r>
              <a:rPr lang="hu-HU" sz="1500" dirty="0" err="1">
                <a:solidFill>
                  <a:srgbClr val="FF0000"/>
                </a:solidFill>
                <a:latin typeface="Open Sans"/>
                <a:ea typeface="Open Sans"/>
                <a:cs typeface="Open Sans"/>
              </a:rPr>
              <a:t>Your</a:t>
            </a:r>
            <a:r>
              <a:rPr lang="hu-HU" sz="1500" dirty="0">
                <a:solidFill>
                  <a:srgbClr val="FF0000"/>
                </a:solidFill>
                <a:latin typeface="Open Sans"/>
                <a:ea typeface="Open Sans"/>
                <a:cs typeface="Open Sans"/>
              </a:rPr>
              <a:t> </a:t>
            </a:r>
            <a:r>
              <a:rPr lang="hu-HU" sz="1500" dirty="0" err="1">
                <a:solidFill>
                  <a:srgbClr val="FF0000"/>
                </a:solidFill>
                <a:latin typeface="Open Sans"/>
                <a:ea typeface="Open Sans"/>
                <a:cs typeface="Open Sans"/>
              </a:rPr>
              <a:t>student</a:t>
            </a:r>
            <a:r>
              <a:rPr lang="hu-HU" sz="1500" dirty="0">
                <a:solidFill>
                  <a:srgbClr val="FF0000"/>
                </a:solidFill>
                <a:latin typeface="Open Sans"/>
                <a:ea typeface="Open Sans"/>
                <a:cs typeface="Open Sans"/>
              </a:rPr>
              <a:t> ID </a:t>
            </a:r>
            <a:r>
              <a:rPr lang="hu-HU" sz="1500" dirty="0" err="1">
                <a:solidFill>
                  <a:srgbClr val="FF0000"/>
                </a:solidFill>
                <a:latin typeface="Open Sans"/>
                <a:ea typeface="Open Sans"/>
                <a:cs typeface="Open Sans"/>
              </a:rPr>
              <a:t>card</a:t>
            </a:r>
            <a:r>
              <a:rPr lang="hu-HU" sz="1500" dirty="0">
                <a:solidFill>
                  <a:srgbClr val="FF0000"/>
                </a:solidFill>
                <a:latin typeface="Open Sans"/>
                <a:ea typeface="Open Sans"/>
                <a:cs typeface="Open Sans"/>
              </a:rPr>
              <a:t> </a:t>
            </a:r>
            <a:r>
              <a:rPr lang="hu-HU" sz="1500" dirty="0" err="1">
                <a:solidFill>
                  <a:srgbClr val="FF0000"/>
                </a:solidFill>
                <a:latin typeface="Open Sans"/>
                <a:ea typeface="Open Sans"/>
                <a:cs typeface="Open Sans"/>
              </a:rPr>
              <a:t>number</a:t>
            </a:r>
            <a:r>
              <a:rPr lang="hu-HU" sz="1500" dirty="0">
                <a:solidFill>
                  <a:srgbClr val="FF0000"/>
                </a:solidFill>
                <a:latin typeface="Open Sans"/>
                <a:ea typeface="Open Sans"/>
                <a:cs typeface="Open Sans"/>
              </a:rPr>
              <a:t> is </a:t>
            </a:r>
            <a:r>
              <a:rPr lang="hu-HU" sz="1500" dirty="0" err="1">
                <a:solidFill>
                  <a:srgbClr val="FF0000"/>
                </a:solidFill>
                <a:latin typeface="Open Sans"/>
                <a:ea typeface="Open Sans"/>
                <a:cs typeface="Open Sans"/>
              </a:rPr>
              <a:t>necessary</a:t>
            </a:r>
            <a:r>
              <a:rPr lang="hu-HU" sz="1500" dirty="0">
                <a:solidFill>
                  <a:srgbClr val="FF0000"/>
                </a:solidFill>
                <a:latin typeface="Open Sans"/>
                <a:ea typeface="Open Sans"/>
                <a:cs typeface="Open Sans"/>
              </a:rPr>
              <a:t> </a:t>
            </a:r>
            <a:r>
              <a:rPr lang="hu-HU" sz="1500" dirty="0" err="1">
                <a:solidFill>
                  <a:srgbClr val="FF0000"/>
                </a:solidFill>
                <a:latin typeface="Open Sans"/>
                <a:ea typeface="Open Sans"/>
                <a:cs typeface="Open Sans"/>
              </a:rPr>
              <a:t>for</a:t>
            </a:r>
            <a:r>
              <a:rPr lang="hu-HU" sz="1500" dirty="0">
                <a:solidFill>
                  <a:srgbClr val="FF0000"/>
                </a:solidFill>
                <a:latin typeface="Open Sans"/>
                <a:ea typeface="Open Sans"/>
                <a:cs typeface="Open Sans"/>
              </a:rPr>
              <a:t> </a:t>
            </a:r>
            <a:r>
              <a:rPr lang="hu-HU" sz="1500" dirty="0" err="1">
                <a:solidFill>
                  <a:srgbClr val="FF0000"/>
                </a:solidFill>
                <a:latin typeface="Open Sans"/>
                <a:ea typeface="Open Sans"/>
                <a:cs typeface="Open Sans"/>
              </a:rPr>
              <a:t>the</a:t>
            </a:r>
            <a:r>
              <a:rPr lang="hu-HU" sz="1500" dirty="0">
                <a:solidFill>
                  <a:srgbClr val="FF0000"/>
                </a:solidFill>
                <a:latin typeface="Open Sans"/>
                <a:ea typeface="Open Sans"/>
                <a:cs typeface="Open Sans"/>
              </a:rPr>
              <a:t> </a:t>
            </a:r>
            <a:r>
              <a:rPr lang="hu-HU" sz="1500" dirty="0" err="1">
                <a:solidFill>
                  <a:srgbClr val="FF0000"/>
                </a:solidFill>
                <a:latin typeface="Open Sans"/>
                <a:ea typeface="Open Sans"/>
                <a:cs typeface="Open Sans"/>
              </a:rPr>
              <a:t>pass</a:t>
            </a:r>
            <a:r>
              <a:rPr lang="hu-HU" sz="1500" dirty="0">
                <a:solidFill>
                  <a:srgbClr val="FF0000"/>
                </a:solidFill>
                <a:latin typeface="Open Sans"/>
                <a:ea typeface="Open Sans"/>
                <a:cs typeface="Open Sans"/>
              </a:rPr>
              <a:t> </a:t>
            </a:r>
            <a:r>
              <a:rPr lang="hu-HU" sz="1500" dirty="0" err="1">
                <a:solidFill>
                  <a:srgbClr val="FF0000"/>
                </a:solidFill>
                <a:latin typeface="Open Sans"/>
                <a:ea typeface="Open Sans"/>
                <a:cs typeface="Open Sans"/>
              </a:rPr>
              <a:t>to</a:t>
            </a:r>
            <a:r>
              <a:rPr lang="hu-HU" sz="1500" dirty="0">
                <a:solidFill>
                  <a:srgbClr val="FF0000"/>
                </a:solidFill>
                <a:latin typeface="Open Sans"/>
                <a:ea typeface="Open Sans"/>
                <a:cs typeface="Open Sans"/>
              </a:rPr>
              <a:t> be </a:t>
            </a:r>
            <a:r>
              <a:rPr lang="hu-HU" sz="1500" dirty="0" err="1">
                <a:solidFill>
                  <a:srgbClr val="FF0000"/>
                </a:solidFill>
                <a:latin typeface="Open Sans"/>
                <a:ea typeface="Open Sans"/>
                <a:cs typeface="Open Sans"/>
              </a:rPr>
              <a:t>valid</a:t>
            </a:r>
            <a:endParaRPr lang="hu-HU" sz="1500">
              <a:solidFill>
                <a:srgbClr val="FF0000"/>
              </a:solidFill>
              <a:latin typeface="Open Sans"/>
              <a:ea typeface="Open Sans"/>
              <a:cs typeface="Open Sans"/>
            </a:endParaRPr>
          </a:p>
          <a:p>
            <a:pPr marL="109220" algn="just"/>
            <a:endParaRPr lang="en-US" sz="2000">
              <a:solidFill>
                <a:srgbClr val="FF0000"/>
              </a:solidFill>
              <a:ea typeface="Calibri"/>
              <a:cs typeface="Calibri"/>
            </a:endParaRPr>
          </a:p>
        </p:txBody>
      </p:sp>
      <p:sp>
        <p:nvSpPr>
          <p:cNvPr id="12" name="Téglalap 18">
            <a:extLst>
              <a:ext uri="{FF2B5EF4-FFF2-40B4-BE49-F238E27FC236}">
                <a16:creationId xmlns:a16="http://schemas.microsoft.com/office/drawing/2014/main" id="{D8F3DC88-116F-4536-98D2-8BE696159DE0}"/>
              </a:ext>
            </a:extLst>
          </p:cNvPr>
          <p:cNvSpPr/>
          <p:nvPr/>
        </p:nvSpPr>
        <p:spPr>
          <a:xfrm>
            <a:off x="939600" y="1678045"/>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3" name="Kép 4">
            <a:extLst>
              <a:ext uri="{FF2B5EF4-FFF2-40B4-BE49-F238E27FC236}">
                <a16:creationId xmlns:a16="http://schemas.microsoft.com/office/drawing/2014/main" id="{6F91D893-6BC0-CE44-850D-0D86BD0C559F}"/>
              </a:ext>
            </a:extLst>
          </p:cNvPr>
          <p:cNvPicPr>
            <a:picLocks noChangeAspect="1"/>
          </p:cNvPicPr>
          <p:nvPr/>
        </p:nvPicPr>
        <p:blipFill>
          <a:blip r:embed="rId3"/>
          <a:stretch>
            <a:fillRect/>
          </a:stretch>
        </p:blipFill>
        <p:spPr>
          <a:xfrm rot="1168033">
            <a:off x="5904686" y="1838579"/>
            <a:ext cx="2993887" cy="1944848"/>
          </a:xfrm>
          <a:prstGeom prst="rect">
            <a:avLst/>
          </a:prstGeom>
        </p:spPr>
      </p:pic>
    </p:spTree>
    <p:extLst>
      <p:ext uri="{BB962C8B-B14F-4D97-AF65-F5344CB8AC3E}">
        <p14:creationId xmlns:p14="http://schemas.microsoft.com/office/powerpoint/2010/main" val="26948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575000" y="635101"/>
            <a:ext cx="6829730" cy="2851049"/>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hu-HU" sz="1500" b="1">
                <a:solidFill>
                  <a:srgbClr val="85402C"/>
                </a:solidFill>
                <a:latin typeface="Open Sans" panose="020B0604020202020204" charset="0"/>
                <a:ea typeface="Open Sans" panose="020B0604020202020204" charset="0"/>
                <a:cs typeface="Open Sans" panose="020B0604020202020204" charset="0"/>
              </a:rPr>
              <a:t>Further Points to Remember</a:t>
            </a:r>
          </a:p>
          <a:p>
            <a:pPr algn="just"/>
            <a:endParaRPr lang="hu-HU" sz="1500" b="1">
              <a:solidFill>
                <a:srgbClr val="85402C"/>
              </a:solidFill>
              <a:latin typeface="Open Sans" panose="020B0604020202020204" charset="0"/>
              <a:ea typeface="Open Sans" panose="020B0604020202020204" charset="0"/>
              <a:cs typeface="Open Sans" panose="020B0604020202020204" charset="0"/>
            </a:endParaRPr>
          </a:p>
          <a:p>
            <a:pPr marL="285750" indent="-285750" algn="just">
              <a:buFont typeface="Arial" panose="020B0604020202020204" pitchFamily="34" charset="0"/>
              <a:buChar char="•"/>
            </a:pPr>
            <a:r>
              <a:rPr lang="en-US" sz="1500">
                <a:solidFill>
                  <a:srgbClr val="85402C"/>
                </a:solidFill>
                <a:latin typeface="Open Sans" panose="020B0604020202020204" charset="0"/>
                <a:ea typeface="Open Sans" panose="020B0604020202020204" charset="0"/>
                <a:cs typeface="Open Sans" panose="020B0604020202020204" charset="0"/>
              </a:rPr>
              <a:t>You must have a </a:t>
            </a:r>
            <a:r>
              <a:rPr lang="hu-HU" sz="1500">
                <a:solidFill>
                  <a:srgbClr val="85402C"/>
                </a:solidFill>
                <a:latin typeface="Open Sans" panose="020B0604020202020204" charset="0"/>
                <a:ea typeface="Open Sans" panose="020B0604020202020204" charset="0"/>
                <a:cs typeface="Open Sans" panose="020B0604020202020204" charset="0"/>
              </a:rPr>
              <a:t>validated (punched/time stamped) </a:t>
            </a:r>
            <a:r>
              <a:rPr lang="en-US" sz="1500">
                <a:solidFill>
                  <a:srgbClr val="85402C"/>
                </a:solidFill>
                <a:latin typeface="Open Sans" panose="020B0604020202020204" charset="0"/>
                <a:ea typeface="Open Sans" panose="020B0604020202020204" charset="0"/>
                <a:cs typeface="Open Sans" panose="020B0604020202020204" charset="0"/>
              </a:rPr>
              <a:t>ticket or a valid </a:t>
            </a:r>
            <a:r>
              <a:rPr lang="hu-HU" sz="1500">
                <a:solidFill>
                  <a:srgbClr val="85402C"/>
                </a:solidFill>
                <a:latin typeface="Open Sans" panose="020B0604020202020204" charset="0"/>
                <a:ea typeface="Open Sans" panose="020B0604020202020204" charset="0"/>
                <a:cs typeface="Open Sans" panose="020B0604020202020204" charset="0"/>
              </a:rPr>
              <a:t>monthly </a:t>
            </a:r>
            <a:r>
              <a:rPr lang="en-US" sz="1500">
                <a:solidFill>
                  <a:srgbClr val="85402C"/>
                </a:solidFill>
                <a:latin typeface="Open Sans" panose="020B0604020202020204" charset="0"/>
                <a:ea typeface="Open Sans" panose="020B0604020202020204" charset="0"/>
                <a:cs typeface="Open Sans" panose="020B0604020202020204" charset="0"/>
              </a:rPr>
              <a:t>pass </a:t>
            </a:r>
            <a:r>
              <a:rPr lang="hu-HU" sz="1500">
                <a:solidFill>
                  <a:srgbClr val="85402C"/>
                </a:solidFill>
                <a:latin typeface="Open Sans" panose="020B0604020202020204" charset="0"/>
                <a:ea typeface="Open Sans" panose="020B0604020202020204" charset="0"/>
                <a:cs typeface="Open Sans" panose="020B0604020202020204" charset="0"/>
              </a:rPr>
              <a:t>on </a:t>
            </a:r>
            <a:r>
              <a:rPr lang="en-US" sz="1500">
                <a:solidFill>
                  <a:srgbClr val="85402C"/>
                </a:solidFill>
                <a:latin typeface="Open Sans" panose="020B0604020202020204" charset="0"/>
                <a:ea typeface="Open Sans" panose="020B0604020202020204" charset="0"/>
                <a:cs typeface="Open Sans" panose="020B0604020202020204" charset="0"/>
              </a:rPr>
              <a:t>the vehicles</a:t>
            </a:r>
            <a:r>
              <a:rPr lang="hu-HU" sz="1500">
                <a:solidFill>
                  <a:srgbClr val="85402C"/>
                </a:solidFill>
                <a:latin typeface="Open Sans" panose="020B0604020202020204" charset="0"/>
                <a:ea typeface="Open Sans" panose="020B0604020202020204" charset="0"/>
                <a:cs typeface="Open Sans" panose="020B0604020202020204" charset="0"/>
              </a:rPr>
              <a:t> (DO NOT get on vehicles without this)</a:t>
            </a:r>
            <a:r>
              <a:rPr lang="en-US" sz="1500">
                <a:solidFill>
                  <a:srgbClr val="85402C"/>
                </a:solidFill>
                <a:latin typeface="Open Sans" panose="020B0604020202020204" charset="0"/>
                <a:ea typeface="Open Sans" panose="020B0604020202020204" charset="0"/>
                <a:cs typeface="Open Sans" panose="020B0604020202020204" charset="0"/>
              </a:rPr>
              <a:t> </a:t>
            </a:r>
            <a:endParaRPr lang="hu-HU" sz="1500">
              <a:solidFill>
                <a:srgbClr val="85402C"/>
              </a:solidFill>
              <a:latin typeface="Open Sans" panose="020B0604020202020204" charset="0"/>
              <a:ea typeface="Open Sans" panose="020B0604020202020204" charset="0"/>
              <a:cs typeface="Open Sans" panose="020B0604020202020204" charset="0"/>
            </a:endParaRPr>
          </a:p>
          <a:p>
            <a:pPr marL="285750" indent="-285750" algn="just">
              <a:buFont typeface="Arial" panose="020B0604020202020204" pitchFamily="34" charset="0"/>
              <a:buChar char="•"/>
            </a:pPr>
            <a:r>
              <a:rPr lang="hu-HU" sz="1500">
                <a:solidFill>
                  <a:srgbClr val="85402C"/>
                </a:solidFill>
                <a:latin typeface="Open Sans" panose="020B0604020202020204" charset="0"/>
                <a:ea typeface="Open Sans" panose="020B0604020202020204" charset="0"/>
                <a:cs typeface="Open Sans" panose="020B0604020202020204" charset="0"/>
              </a:rPr>
              <a:t>BKK </a:t>
            </a:r>
            <a:r>
              <a:rPr lang="en-US" sz="1500">
                <a:solidFill>
                  <a:srgbClr val="85402C"/>
                </a:solidFill>
                <a:latin typeface="Open Sans" panose="020B0604020202020204" charset="0"/>
                <a:ea typeface="Open Sans" panose="020B0604020202020204" charset="0"/>
                <a:cs typeface="Open Sans" panose="020B0604020202020204" charset="0"/>
              </a:rPr>
              <a:t>officials are authorized to check the validity of your ticket or pass any time during or after your trip</a:t>
            </a:r>
            <a:endParaRPr lang="hu-HU" sz="1500">
              <a:solidFill>
                <a:srgbClr val="85402C"/>
              </a:solidFill>
              <a:latin typeface="Open Sans" panose="020B0604020202020204" charset="0"/>
              <a:ea typeface="Open Sans" panose="020B0604020202020204" charset="0"/>
              <a:cs typeface="Open Sans" panose="020B0604020202020204" charset="0"/>
            </a:endParaRPr>
          </a:p>
          <a:p>
            <a:pPr marL="285750" indent="-285750" algn="just">
              <a:buFont typeface="Arial" panose="020B0604020202020204" pitchFamily="34" charset="0"/>
              <a:buChar char="•"/>
            </a:pPr>
            <a:r>
              <a:rPr lang="en-US" sz="1500">
                <a:solidFill>
                  <a:srgbClr val="85402C"/>
                </a:solidFill>
                <a:latin typeface="Open Sans" panose="020B0604020202020204" charset="0"/>
                <a:ea typeface="Open Sans" panose="020B0604020202020204" charset="0"/>
                <a:cs typeface="Open Sans" panose="020B0604020202020204" charset="0"/>
              </a:rPr>
              <a:t>Passengers without valid ticket or pass are to pay a heavy fine - 16.000,- HUF (approx. 55 </a:t>
            </a:r>
            <a:r>
              <a:rPr lang="hu-HU" sz="1500">
                <a:solidFill>
                  <a:srgbClr val="85402C"/>
                </a:solidFill>
                <a:latin typeface="Open Sans" panose="020B0604020202020204" charset="0"/>
                <a:ea typeface="Open Sans" panose="020B0604020202020204" charset="0"/>
                <a:cs typeface="Open Sans" panose="020B0604020202020204" charset="0"/>
              </a:rPr>
              <a:t>EUR</a:t>
            </a:r>
            <a:r>
              <a:rPr lang="en-US" sz="1500">
                <a:solidFill>
                  <a:srgbClr val="85402C"/>
                </a:solidFill>
                <a:latin typeface="Open Sans" panose="020B0604020202020204" charset="0"/>
                <a:ea typeface="Open Sans" panose="020B0604020202020204" charset="0"/>
                <a:cs typeface="Open Sans" panose="020B0604020202020204" charset="0"/>
              </a:rPr>
              <a:t>) </a:t>
            </a:r>
            <a:r>
              <a:rPr lang="hu-HU" sz="1500">
                <a:solidFill>
                  <a:srgbClr val="85402C"/>
                </a:solidFill>
                <a:latin typeface="Open Sans" panose="020B0604020202020204" charset="0"/>
                <a:ea typeface="Open Sans" panose="020B0604020202020204" charset="0"/>
                <a:cs typeface="Open Sans" panose="020B0604020202020204" charset="0"/>
              </a:rPr>
              <a:t>if paid by check</a:t>
            </a:r>
          </a:p>
          <a:p>
            <a:pPr marL="285750" indent="-285750" algn="just">
              <a:buFont typeface="Arial" panose="020B0604020202020204" pitchFamily="34" charset="0"/>
              <a:buChar char="•"/>
            </a:pPr>
            <a:r>
              <a:rPr lang="hu-HU" sz="1500">
                <a:solidFill>
                  <a:srgbClr val="85402C"/>
                </a:solidFill>
                <a:latin typeface="Open Sans" panose="020B0604020202020204" charset="0"/>
                <a:ea typeface="Open Sans" panose="020B0604020202020204" charset="0"/>
                <a:cs typeface="Open Sans" panose="020B0604020202020204" charset="0"/>
              </a:rPr>
              <a:t>If you do not yet have your student ID, buy a full priced monthly pass (9500 HUF) for a month, after that use your student ID</a:t>
            </a:r>
          </a:p>
        </p:txBody>
      </p:sp>
      <p:sp>
        <p:nvSpPr>
          <p:cNvPr id="19" name="Téglalap 18">
            <a:extLst>
              <a:ext uri="{FF2B5EF4-FFF2-40B4-BE49-F238E27FC236}">
                <a16:creationId xmlns:a16="http://schemas.microsoft.com/office/drawing/2014/main" id="{D8F3DC88-116F-4536-98D2-8BE696159DE0}"/>
              </a:ext>
            </a:extLst>
          </p:cNvPr>
          <p:cNvSpPr/>
          <p:nvPr/>
        </p:nvSpPr>
        <p:spPr>
          <a:xfrm>
            <a:off x="1143000" y="637482"/>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568364"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lang="hu-HU" sz="1400" dirty="0" err="1">
                <a:latin typeface="Goldenbook"/>
                <a:ea typeface="Open Sans"/>
                <a:cs typeface="Open Sans"/>
              </a:rPr>
              <a:t>Days</a:t>
            </a:r>
            <a:endParaRPr kumimoji="0" lang="hu-HU" sz="1400" b="0" i="0" u="none" strike="noStrike" kern="1200" cap="none" spc="0" normalizeH="0" baseline="0" noProof="0" dirty="0" err="1">
              <a:ln>
                <a:noFill/>
              </a:ln>
              <a:solidFill>
                <a:prstClr val="white"/>
              </a:solidFill>
              <a:effectLst/>
              <a:uLnTx/>
              <a:uFillTx/>
              <a:latin typeface="Goldenbook" panose="02070502060405060302" charset="-18"/>
              <a:ea typeface="Open Sans" panose="020B0604020202020204" charset="0"/>
              <a:cs typeface="Open Sans" panose="020B0604020202020204" charset="0"/>
            </a:endParaRPr>
          </a:p>
        </p:txBody>
      </p:sp>
    </p:spTree>
    <p:extLst>
      <p:ext uri="{BB962C8B-B14F-4D97-AF65-F5344CB8AC3E}">
        <p14:creationId xmlns:p14="http://schemas.microsoft.com/office/powerpoint/2010/main" val="1077452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7" name="Folyamatábra: Feldolgozás 8">
            <a:extLst>
              <a:ext uri="{FF2B5EF4-FFF2-40B4-BE49-F238E27FC236}">
                <a16:creationId xmlns:a16="http://schemas.microsoft.com/office/drawing/2014/main" id="{5B59B324-D927-4FE4-93B0-FAEE7E7FA8CC}"/>
              </a:ext>
            </a:extLst>
          </p:cNvPr>
          <p:cNvSpPr/>
          <p:nvPr/>
        </p:nvSpPr>
        <p:spPr>
          <a:xfrm>
            <a:off x="1447800" y="1517594"/>
            <a:ext cx="6629400" cy="1381375"/>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r>
              <a:rPr lang="hu-HU" sz="1600" b="1" dirty="0" err="1">
                <a:solidFill>
                  <a:srgbClr val="85402C"/>
                </a:solidFill>
                <a:latin typeface="Garamond"/>
              </a:rPr>
              <a:t>First-year-students</a:t>
            </a:r>
            <a:r>
              <a:rPr lang="hu-HU" sz="1600" b="1" dirty="0">
                <a:solidFill>
                  <a:srgbClr val="85402C"/>
                </a:solidFill>
                <a:latin typeface="Garamond"/>
              </a:rPr>
              <a:t>: </a:t>
            </a:r>
            <a:r>
              <a:rPr lang="hu-HU" sz="1600" b="1" dirty="0" err="1">
                <a:solidFill>
                  <a:srgbClr val="85402C"/>
                </a:solidFill>
                <a:latin typeface="Garamond"/>
              </a:rPr>
              <a:t>before</a:t>
            </a:r>
            <a:r>
              <a:rPr lang="hu-HU" sz="1600" b="1" dirty="0">
                <a:solidFill>
                  <a:srgbClr val="85402C"/>
                </a:solidFill>
                <a:latin typeface="Garamond"/>
              </a:rPr>
              <a:t> </a:t>
            </a:r>
            <a:r>
              <a:rPr lang="hu-HU" sz="1600" b="1" dirty="0" err="1">
                <a:solidFill>
                  <a:srgbClr val="85402C"/>
                </a:solidFill>
                <a:latin typeface="Garamond"/>
              </a:rPr>
              <a:t>enrolment</a:t>
            </a:r>
          </a:p>
          <a:p>
            <a:r>
              <a:rPr lang="hu-HU" sz="1600" b="1" dirty="0" err="1">
                <a:solidFill>
                  <a:srgbClr val="85402C"/>
                </a:solidFill>
                <a:latin typeface="Garamond"/>
              </a:rPr>
              <a:t>After</a:t>
            </a:r>
            <a:r>
              <a:rPr lang="hu-HU" sz="1600" b="1" dirty="0">
                <a:solidFill>
                  <a:srgbClr val="85402C"/>
                </a:solidFill>
                <a:latin typeface="Garamond"/>
              </a:rPr>
              <a:t> </a:t>
            </a:r>
            <a:r>
              <a:rPr lang="hu-HU" sz="1600" b="1" dirty="0" err="1">
                <a:solidFill>
                  <a:srgbClr val="85402C"/>
                </a:solidFill>
                <a:latin typeface="Garamond"/>
              </a:rPr>
              <a:t>the</a:t>
            </a:r>
            <a:r>
              <a:rPr lang="hu-HU" sz="1600" b="1" dirty="0">
                <a:solidFill>
                  <a:srgbClr val="85402C"/>
                </a:solidFill>
                <a:latin typeface="Garamond"/>
              </a:rPr>
              <a:t> </a:t>
            </a:r>
            <a:r>
              <a:rPr lang="hu-HU" sz="1600" b="1" dirty="0" err="1">
                <a:solidFill>
                  <a:srgbClr val="85402C"/>
                </a:solidFill>
                <a:latin typeface="Garamond"/>
              </a:rPr>
              <a:t>first</a:t>
            </a:r>
            <a:r>
              <a:rPr lang="hu-HU" sz="1600" b="1" dirty="0">
                <a:solidFill>
                  <a:srgbClr val="85402C"/>
                </a:solidFill>
                <a:latin typeface="Garamond"/>
              </a:rPr>
              <a:t> </a:t>
            </a:r>
            <a:r>
              <a:rPr lang="hu-HU" sz="1600" b="1" dirty="0" err="1">
                <a:solidFill>
                  <a:srgbClr val="85402C"/>
                </a:solidFill>
                <a:latin typeface="Garamond"/>
              </a:rPr>
              <a:t>semester</a:t>
            </a:r>
            <a:r>
              <a:rPr lang="hu-HU" sz="1600" b="1" dirty="0">
                <a:solidFill>
                  <a:srgbClr val="85402C"/>
                </a:solidFill>
                <a:latin typeface="Garamond"/>
              </a:rPr>
              <a:t>:</a:t>
            </a:r>
          </a:p>
          <a:p>
            <a:pPr marL="447675"/>
            <a:r>
              <a:rPr lang="hu-HU" sz="1600" b="1" dirty="0" err="1">
                <a:solidFill>
                  <a:srgbClr val="85402C"/>
                </a:solidFill>
                <a:latin typeface="Garamond"/>
              </a:rPr>
              <a:t>deadline</a:t>
            </a:r>
            <a:r>
              <a:rPr lang="hu-HU" sz="1600" b="1" dirty="0">
                <a:solidFill>
                  <a:srgbClr val="85402C"/>
                </a:solidFill>
                <a:latin typeface="Garamond"/>
              </a:rPr>
              <a:t> – last </a:t>
            </a:r>
            <a:r>
              <a:rPr lang="hu-HU" sz="1600" b="1" dirty="0" err="1">
                <a:solidFill>
                  <a:srgbClr val="85402C"/>
                </a:solidFill>
                <a:latin typeface="Garamond"/>
              </a:rPr>
              <a:t>day</a:t>
            </a:r>
            <a:r>
              <a:rPr lang="hu-HU" sz="1600" b="1" dirty="0">
                <a:solidFill>
                  <a:srgbClr val="85402C"/>
                </a:solidFill>
                <a:latin typeface="Garamond"/>
              </a:rPr>
              <a:t> of </a:t>
            </a:r>
            <a:r>
              <a:rPr lang="hu-HU" sz="1600" b="1" dirty="0" err="1">
                <a:solidFill>
                  <a:srgbClr val="85402C"/>
                </a:solidFill>
                <a:latin typeface="Garamond"/>
              </a:rPr>
              <a:t>the</a:t>
            </a:r>
            <a:r>
              <a:rPr lang="hu-HU" sz="1600" b="1" dirty="0">
                <a:solidFill>
                  <a:srgbClr val="85402C"/>
                </a:solidFill>
                <a:latin typeface="Garamond"/>
              </a:rPr>
              <a:t> </a:t>
            </a:r>
            <a:r>
              <a:rPr lang="hu-HU" sz="1600" b="1" dirty="0" err="1">
                <a:solidFill>
                  <a:srgbClr val="85402C"/>
                </a:solidFill>
                <a:latin typeface="Garamond"/>
              </a:rPr>
              <a:t>registration</a:t>
            </a:r>
            <a:r>
              <a:rPr lang="hu-HU" sz="1600" b="1" dirty="0">
                <a:solidFill>
                  <a:srgbClr val="85402C"/>
                </a:solidFill>
                <a:latin typeface="Garamond"/>
              </a:rPr>
              <a:t> </a:t>
            </a:r>
            <a:r>
              <a:rPr lang="hu-HU" sz="1600" b="1" dirty="0" err="1">
                <a:solidFill>
                  <a:srgbClr val="85402C"/>
                </a:solidFill>
                <a:latin typeface="Garamond"/>
              </a:rPr>
              <a:t>period</a:t>
            </a:r>
            <a:r>
              <a:rPr lang="hu-HU" sz="1600" b="1" dirty="0">
                <a:solidFill>
                  <a:srgbClr val="85402C"/>
                </a:solidFill>
                <a:latin typeface="Garamond"/>
              </a:rPr>
              <a:t> (end of </a:t>
            </a:r>
            <a:r>
              <a:rPr lang="hu-HU" sz="1600" b="1" dirty="0" err="1">
                <a:solidFill>
                  <a:srgbClr val="85402C"/>
                </a:solidFill>
                <a:latin typeface="Garamond"/>
              </a:rPr>
              <a:t>first</a:t>
            </a:r>
            <a:r>
              <a:rPr lang="hu-HU" sz="1600" b="1" dirty="0">
                <a:solidFill>
                  <a:srgbClr val="85402C"/>
                </a:solidFill>
                <a:latin typeface="Garamond"/>
              </a:rPr>
              <a:t> </a:t>
            </a:r>
            <a:r>
              <a:rPr lang="hu-HU" sz="1600" b="1" dirty="0" err="1">
                <a:solidFill>
                  <a:srgbClr val="85402C"/>
                </a:solidFill>
                <a:latin typeface="Garamond"/>
              </a:rPr>
              <a:t>week</a:t>
            </a:r>
            <a:r>
              <a:rPr lang="hu-HU" sz="1600" b="1" dirty="0">
                <a:solidFill>
                  <a:srgbClr val="85402C"/>
                </a:solidFill>
                <a:latin typeface="Garamond"/>
              </a:rPr>
              <a:t> of </a:t>
            </a:r>
            <a:r>
              <a:rPr lang="hu-HU" sz="1600" b="1" dirty="0" err="1">
                <a:solidFill>
                  <a:srgbClr val="85402C"/>
                </a:solidFill>
                <a:latin typeface="Garamond"/>
              </a:rPr>
              <a:t>February</a:t>
            </a:r>
            <a:r>
              <a:rPr lang="hu-HU" sz="1600" b="1" dirty="0">
                <a:solidFill>
                  <a:srgbClr val="85402C"/>
                </a:solidFill>
                <a:latin typeface="Garamond"/>
              </a:rPr>
              <a:t>/</a:t>
            </a:r>
            <a:r>
              <a:rPr lang="hu-HU" sz="1600" b="1" dirty="0" err="1">
                <a:solidFill>
                  <a:srgbClr val="85402C"/>
                </a:solidFill>
                <a:latin typeface="Garamond"/>
              </a:rPr>
              <a:t>September</a:t>
            </a:r>
            <a:r>
              <a:rPr lang="hu-HU" sz="1600" b="1" dirty="0">
                <a:solidFill>
                  <a:srgbClr val="85402C"/>
                </a:solidFill>
                <a:latin typeface="Garamond"/>
              </a:rPr>
              <a:t>)</a:t>
            </a:r>
          </a:p>
        </p:txBody>
      </p:sp>
      <p:sp>
        <p:nvSpPr>
          <p:cNvPr id="9" name="Folyamatábra: Feldolgozás 8">
            <a:extLst>
              <a:ext uri="{FF2B5EF4-FFF2-40B4-BE49-F238E27FC236}">
                <a16:creationId xmlns:a16="http://schemas.microsoft.com/office/drawing/2014/main" id="{5B59B324-D927-4FE4-93B0-FAEE7E7FA8CC}"/>
              </a:ext>
            </a:extLst>
          </p:cNvPr>
          <p:cNvSpPr/>
          <p:nvPr/>
        </p:nvSpPr>
        <p:spPr>
          <a:xfrm>
            <a:off x="1447800" y="558521"/>
            <a:ext cx="6629400" cy="60591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hu-HU" sz="2500" b="1">
                <a:solidFill>
                  <a:srgbClr val="85402C"/>
                </a:solidFill>
                <a:latin typeface="Garamond" panose="02020404030301010803" pitchFamily="18" charset="0"/>
              </a:rPr>
              <a:t>Finances</a:t>
            </a:r>
          </a:p>
        </p:txBody>
      </p:sp>
      <p:sp>
        <p:nvSpPr>
          <p:cNvPr id="19" name="Téglalap 18">
            <a:extLst>
              <a:ext uri="{FF2B5EF4-FFF2-40B4-BE49-F238E27FC236}">
                <a16:creationId xmlns:a16="http://schemas.microsoft.com/office/drawing/2014/main" id="{D8F3DC88-116F-4536-98D2-8BE696159DE0}"/>
              </a:ext>
            </a:extLst>
          </p:cNvPr>
          <p:cNvSpPr/>
          <p:nvPr/>
        </p:nvSpPr>
        <p:spPr>
          <a:xfrm>
            <a:off x="1066800" y="39891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643562"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6" name="Téglalap 18">
            <a:extLst>
              <a:ext uri="{FF2B5EF4-FFF2-40B4-BE49-F238E27FC236}">
                <a16:creationId xmlns:a16="http://schemas.microsoft.com/office/drawing/2014/main" id="{D8F3DC88-116F-4536-98D2-8BE696159DE0}"/>
              </a:ext>
            </a:extLst>
          </p:cNvPr>
          <p:cNvSpPr/>
          <p:nvPr/>
        </p:nvSpPr>
        <p:spPr>
          <a:xfrm>
            <a:off x="1073727" y="1370075"/>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Folyamatábra: Feldolgozás 8">
            <a:extLst>
              <a:ext uri="{FF2B5EF4-FFF2-40B4-BE49-F238E27FC236}">
                <a16:creationId xmlns:a16="http://schemas.microsoft.com/office/drawing/2014/main" id="{5B59B324-D927-4FE4-93B0-FAEE7E7FA8CC}"/>
              </a:ext>
            </a:extLst>
          </p:cNvPr>
          <p:cNvSpPr/>
          <p:nvPr/>
        </p:nvSpPr>
        <p:spPr>
          <a:xfrm>
            <a:off x="1447801" y="3453234"/>
            <a:ext cx="6629400" cy="60591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defTabSz="914400"/>
            <a:r>
              <a:rPr lang="hu-HU" sz="1600" b="1">
                <a:solidFill>
                  <a:srgbClr val="85402C"/>
                </a:solidFill>
                <a:latin typeface="Garamond" panose="02020404030301010803" pitchFamily="18" charset="0"/>
              </a:rPr>
              <a:t>Payment details &amp; tuition fees: </a:t>
            </a:r>
            <a:r>
              <a:rPr lang="hu-HU" sz="1600" b="1">
                <a:solidFill>
                  <a:srgbClr val="85402C"/>
                </a:solidFill>
                <a:latin typeface="Garamond" panose="02020404030301010803" pitchFamily="18" charset="0"/>
                <a:hlinkClick r:id="rId3"/>
              </a:rPr>
              <a:t>https://btk.elte.hu/fees-and-finances</a:t>
            </a:r>
            <a:r>
              <a:rPr lang="hu-HU" sz="1600" b="1">
                <a:solidFill>
                  <a:srgbClr val="85402C"/>
                </a:solidFill>
                <a:latin typeface="Garamond" panose="02020404030301010803" pitchFamily="18" charset="0"/>
              </a:rPr>
              <a:t> </a:t>
            </a:r>
            <a:endParaRPr lang="en-US" sz="1600" b="1">
              <a:solidFill>
                <a:srgbClr val="85402C"/>
              </a:solidFill>
              <a:latin typeface="Garamond" panose="02020404030301010803" pitchFamily="18" charset="0"/>
            </a:endParaRPr>
          </a:p>
        </p:txBody>
      </p:sp>
      <p:sp>
        <p:nvSpPr>
          <p:cNvPr id="12" name="Téglalap 18">
            <a:extLst>
              <a:ext uri="{FF2B5EF4-FFF2-40B4-BE49-F238E27FC236}">
                <a16:creationId xmlns:a16="http://schemas.microsoft.com/office/drawing/2014/main" id="{D8F3DC88-116F-4536-98D2-8BE696159DE0}"/>
              </a:ext>
            </a:extLst>
          </p:cNvPr>
          <p:cNvSpPr/>
          <p:nvPr/>
        </p:nvSpPr>
        <p:spPr>
          <a:xfrm>
            <a:off x="1073727" y="3136724"/>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14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359000" y="895350"/>
            <a:ext cx="7010400" cy="33528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hu-HU" sz="1400" b="1" dirty="0" err="1">
                <a:solidFill>
                  <a:srgbClr val="85402C"/>
                </a:solidFill>
                <a:latin typeface="Open Sans" panose="020B0604020202020204" charset="0"/>
                <a:ea typeface="Open Sans" panose="020B0604020202020204" charset="0"/>
                <a:cs typeface="Open Sans" panose="020B0604020202020204" charset="0"/>
              </a:rPr>
              <a:t>Every</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Detail</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Counts</a:t>
            </a:r>
            <a:endParaRPr lang="hu-HU" sz="1400" b="1" dirty="0">
              <a:solidFill>
                <a:srgbClr val="85402C"/>
              </a:solidFill>
              <a:latin typeface="Open Sans" panose="020B0604020202020204" charset="0"/>
              <a:ea typeface="Open Sans" panose="020B0604020202020204" charset="0"/>
              <a:cs typeface="Open Sans" panose="020B0604020202020204" charset="0"/>
            </a:endParaRPr>
          </a:p>
          <a:p>
            <a:endParaRPr lang="hu-HU" sz="1400" b="1" dirty="0">
              <a:solidFill>
                <a:srgbClr val="85402C"/>
              </a:solidFill>
              <a:latin typeface="Open Sans" panose="020B0604020202020204" charset="0"/>
              <a:ea typeface="Open Sans" panose="020B0604020202020204" charset="0"/>
              <a:cs typeface="Open Sans" panose="020B0604020202020204" charset="0"/>
            </a:endParaRPr>
          </a:p>
          <a:p>
            <a:pPr marL="171450" indent="-171450">
              <a:buFont typeface="Arial" panose="020B0604020202020204" pitchFamily="34" charset="0"/>
              <a:buChar char="•"/>
            </a:pPr>
            <a:r>
              <a:rPr lang="en-US" sz="1400" b="1" dirty="0" err="1">
                <a:solidFill>
                  <a:srgbClr val="85402C"/>
                </a:solidFill>
                <a:latin typeface="Open Sans" panose="020B0604020202020204" charset="0"/>
                <a:ea typeface="Open Sans" panose="020B0604020202020204" charset="0"/>
                <a:cs typeface="Open Sans" panose="020B0604020202020204" charset="0"/>
              </a:rPr>
              <a:t>Messag</a:t>
            </a:r>
            <a:r>
              <a:rPr lang="hu-HU" sz="1400" b="1" dirty="0">
                <a:solidFill>
                  <a:srgbClr val="85402C"/>
                </a:solidFill>
                <a:latin typeface="Open Sans" panose="020B0604020202020204" charset="0"/>
                <a:ea typeface="Open Sans" panose="020B0604020202020204" charset="0"/>
                <a:cs typeface="Open Sans" panose="020B0604020202020204" charset="0"/>
              </a:rPr>
              <a:t>es </a:t>
            </a:r>
            <a:r>
              <a:rPr lang="en-US" sz="1400" b="1" dirty="0">
                <a:solidFill>
                  <a:srgbClr val="85402C"/>
                </a:solidFill>
                <a:latin typeface="Open Sans" panose="020B0604020202020204" charset="0"/>
                <a:ea typeface="Open Sans" panose="020B0604020202020204" charset="0"/>
                <a:cs typeface="Open Sans" panose="020B0604020202020204" charset="0"/>
              </a:rPr>
              <a:t>/ </a:t>
            </a:r>
            <a:r>
              <a:rPr lang="en-US" sz="1400" b="1" dirty="0" err="1">
                <a:solidFill>
                  <a:srgbClr val="85402C"/>
                </a:solidFill>
                <a:latin typeface="Open Sans" panose="020B0604020202020204" charset="0"/>
                <a:ea typeface="Open Sans" panose="020B0604020202020204" charset="0"/>
                <a:cs typeface="Open Sans" panose="020B0604020202020204" charset="0"/>
              </a:rPr>
              <a:t>Közlemény</a:t>
            </a:r>
            <a:r>
              <a:rPr lang="en-US" sz="1400" b="1" dirty="0">
                <a:solidFill>
                  <a:srgbClr val="85402C"/>
                </a:solidFill>
                <a:latin typeface="Open Sans" panose="020B0604020202020204" charset="0"/>
                <a:ea typeface="Open Sans" panose="020B0604020202020204" charset="0"/>
                <a:cs typeface="Open Sans" panose="020B0604020202020204" charset="0"/>
              </a:rPr>
              <a:t> (in Hungarian): </a:t>
            </a:r>
            <a:r>
              <a:rPr lang="en-US" sz="1400" b="1" dirty="0">
                <a:solidFill>
                  <a:srgbClr val="FF0000"/>
                </a:solidFill>
                <a:latin typeface="Open Sans" panose="020B0604020202020204" charset="0"/>
                <a:ea typeface="Open Sans" panose="020B0604020202020204" charset="0"/>
                <a:cs typeface="Open Sans" panose="020B0604020202020204" charset="0"/>
              </a:rPr>
              <a:t>AC9201/04 </a:t>
            </a:r>
          </a:p>
          <a:p>
            <a:endParaRPr lang="hu-HU" sz="1400" b="1" dirty="0">
              <a:solidFill>
                <a:srgbClr val="85402C"/>
              </a:solidFill>
              <a:latin typeface="Open Sans" panose="020B0604020202020204" charset="0"/>
              <a:ea typeface="Open Sans" panose="020B0604020202020204" charset="0"/>
              <a:cs typeface="Open Sans" panose="020B0604020202020204" charset="0"/>
            </a:endParaRPr>
          </a:p>
          <a:p>
            <a:pPr marL="171450" indent="-171450">
              <a:buFont typeface="Arial" panose="020B0604020202020204" pitchFamily="34" charset="0"/>
              <a:buChar char="•"/>
            </a:pPr>
            <a:r>
              <a:rPr lang="en-US" sz="1400" b="1" dirty="0">
                <a:solidFill>
                  <a:srgbClr val="85402C"/>
                </a:solidFill>
                <a:latin typeface="Open Sans" panose="020B0604020202020204" charset="0"/>
                <a:ea typeface="Open Sans" panose="020B0604020202020204" charset="0"/>
                <a:cs typeface="Open Sans" panose="020B0604020202020204" charset="0"/>
              </a:rPr>
              <a:t>For example (follow this order):</a:t>
            </a:r>
            <a:endParaRPr lang="hu-HU" sz="1400" b="1" dirty="0">
              <a:solidFill>
                <a:srgbClr val="85402C"/>
              </a:solidFill>
              <a:latin typeface="Open Sans" panose="020B0604020202020204" charset="0"/>
              <a:ea typeface="Open Sans" panose="020B0604020202020204" charset="0"/>
              <a:cs typeface="Open Sans" panose="020B0604020202020204" charset="0"/>
            </a:endParaRPr>
          </a:p>
          <a:p>
            <a:endParaRPr lang="en-US" sz="1400" b="1" dirty="0">
              <a:solidFill>
                <a:srgbClr val="85402C"/>
              </a:solidFill>
              <a:latin typeface="Open Sans" panose="020B0604020202020204" charset="0"/>
              <a:ea typeface="Open Sans" panose="020B0604020202020204" charset="0"/>
              <a:cs typeface="Open Sans" panose="020B0604020202020204" charset="0"/>
            </a:endParaRPr>
          </a:p>
          <a:p>
            <a:pPr lvl="2"/>
            <a:r>
              <a:rPr lang="en-US" sz="1400" b="1" dirty="0">
                <a:solidFill>
                  <a:srgbClr val="85402C"/>
                </a:solidFill>
                <a:latin typeface="Open Sans" panose="020B0604020202020204" charset="0"/>
                <a:ea typeface="Open Sans" panose="020B0604020202020204" charset="0"/>
                <a:cs typeface="Open Sans" panose="020B0604020202020204" charset="0"/>
              </a:rPr>
              <a:t>John Smith </a:t>
            </a:r>
          </a:p>
          <a:p>
            <a:pPr lvl="2"/>
            <a:r>
              <a:rPr lang="en-US" sz="1400" b="1" dirty="0">
                <a:solidFill>
                  <a:srgbClr val="85402C"/>
                </a:solidFill>
                <a:latin typeface="Open Sans" panose="020B0604020202020204" charset="0"/>
                <a:ea typeface="Open Sans" panose="020B0604020202020204" charset="0"/>
                <a:cs typeface="Open Sans" panose="020B0604020202020204" charset="0"/>
              </a:rPr>
              <a:t>AC9201/04</a:t>
            </a:r>
          </a:p>
          <a:p>
            <a:pPr lvl="2"/>
            <a:r>
              <a:rPr lang="en-US" sz="1400" b="1" dirty="0">
                <a:solidFill>
                  <a:srgbClr val="85402C"/>
                </a:solidFill>
                <a:latin typeface="Open Sans" panose="020B0604020202020204" charset="0"/>
                <a:ea typeface="Open Sans" panose="020B0604020202020204" charset="0"/>
                <a:cs typeface="Open Sans" panose="020B0604020202020204" charset="0"/>
              </a:rPr>
              <a:t>20</a:t>
            </a:r>
            <a:r>
              <a:rPr lang="hu-HU" sz="1400" b="1" dirty="0">
                <a:solidFill>
                  <a:srgbClr val="85402C"/>
                </a:solidFill>
                <a:latin typeface="Open Sans" panose="020B0604020202020204" charset="0"/>
                <a:ea typeface="Open Sans" panose="020B0604020202020204" charset="0"/>
                <a:cs typeface="Open Sans" panose="020B0604020202020204" charset="0"/>
              </a:rPr>
              <a:t>22</a:t>
            </a:r>
            <a:r>
              <a:rPr lang="en-US" sz="1400" b="1" dirty="0">
                <a:solidFill>
                  <a:srgbClr val="85402C"/>
                </a:solidFill>
                <a:latin typeface="Open Sans" panose="020B0604020202020204" charset="0"/>
                <a:ea typeface="Open Sans" panose="020B0604020202020204" charset="0"/>
                <a:cs typeface="Open Sans" panose="020B0604020202020204" charset="0"/>
              </a:rPr>
              <a:t>/</a:t>
            </a:r>
            <a:r>
              <a:rPr lang="hu-HU" sz="1400" b="1" dirty="0">
                <a:solidFill>
                  <a:srgbClr val="85402C"/>
                </a:solidFill>
                <a:latin typeface="Open Sans" panose="020B0604020202020204" charset="0"/>
                <a:ea typeface="Open Sans" panose="020B0604020202020204" charset="0"/>
                <a:cs typeface="Open Sans" panose="020B0604020202020204" charset="0"/>
              </a:rPr>
              <a:t>23 </a:t>
            </a:r>
            <a:r>
              <a:rPr lang="hu-HU" sz="1400" b="1" dirty="0" err="1">
                <a:solidFill>
                  <a:srgbClr val="85402C"/>
                </a:solidFill>
                <a:latin typeface="Open Sans" panose="020B0604020202020204" charset="0"/>
                <a:ea typeface="Open Sans" panose="020B0604020202020204" charset="0"/>
                <a:cs typeface="Open Sans" panose="020B0604020202020204" charset="0"/>
              </a:rPr>
              <a:t>Aut</a:t>
            </a:r>
            <a:endParaRPr lang="en-US" sz="1400" b="1" dirty="0">
              <a:solidFill>
                <a:srgbClr val="85402C"/>
              </a:solidFill>
              <a:latin typeface="Open Sans" panose="020B0604020202020204" charset="0"/>
              <a:ea typeface="Open Sans" panose="020B0604020202020204" charset="0"/>
              <a:cs typeface="Open Sans" panose="020B0604020202020204" charset="0"/>
            </a:endParaRPr>
          </a:p>
          <a:p>
            <a:pPr lvl="2"/>
            <a:r>
              <a:rPr lang="hu-HU" sz="1400" b="1" dirty="0">
                <a:solidFill>
                  <a:srgbClr val="85402C"/>
                </a:solidFill>
                <a:latin typeface="Open Sans" panose="020B0604020202020204" charset="0"/>
                <a:ea typeface="Open Sans" panose="020B0604020202020204" charset="0"/>
                <a:cs typeface="Open Sans" panose="020B0604020202020204" charset="0"/>
              </a:rPr>
              <a:t>English Foundation</a:t>
            </a:r>
          </a:p>
          <a:p>
            <a:endParaRPr lang="hu-HU" sz="1400" b="1" dirty="0">
              <a:solidFill>
                <a:srgbClr val="85402C"/>
              </a:solidFill>
              <a:latin typeface="Open Sans" panose="020B0604020202020204" charset="0"/>
              <a:ea typeface="Open Sans" panose="020B0604020202020204" charset="0"/>
              <a:cs typeface="Open Sans" panose="020B0604020202020204" charset="0"/>
            </a:endParaRPr>
          </a:p>
          <a:p>
            <a:r>
              <a:rPr lang="hu-HU" sz="1400" b="1" dirty="0" err="1">
                <a:solidFill>
                  <a:srgbClr val="85402C"/>
                </a:solidFill>
                <a:latin typeface="Open Sans" panose="020B0604020202020204" charset="0"/>
                <a:ea typeface="Open Sans" panose="020B0604020202020204" charset="0"/>
                <a:cs typeface="Open Sans" panose="020B0604020202020204" charset="0"/>
              </a:rPr>
              <a:t>What</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happens</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if</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you</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forget</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the</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magic</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number</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en-US" sz="1400" b="1" dirty="0">
                <a:solidFill>
                  <a:srgbClr val="85402C"/>
                </a:solidFill>
                <a:latin typeface="Open Sans" panose="020B0604020202020204" charset="0"/>
                <a:ea typeface="Open Sans" panose="020B0604020202020204" charset="0"/>
                <a:cs typeface="Open Sans" panose="020B0604020202020204" charset="0"/>
              </a:rPr>
              <a:t>AC9201/04</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There</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will</a:t>
            </a:r>
            <a:r>
              <a:rPr lang="hu-HU" sz="1400" b="1" dirty="0">
                <a:solidFill>
                  <a:srgbClr val="85402C"/>
                </a:solidFill>
                <a:latin typeface="Open Sans" panose="020B0604020202020204" charset="0"/>
                <a:ea typeface="Open Sans" panose="020B0604020202020204" charset="0"/>
                <a:cs typeface="Open Sans" panose="020B0604020202020204" charset="0"/>
              </a:rPr>
              <a:t> be a </a:t>
            </a:r>
            <a:r>
              <a:rPr lang="hu-HU" sz="1400" b="1" dirty="0" err="1">
                <a:solidFill>
                  <a:srgbClr val="85402C"/>
                </a:solidFill>
                <a:latin typeface="Open Sans" panose="020B0604020202020204" charset="0"/>
                <a:ea typeface="Open Sans" panose="020B0604020202020204" charset="0"/>
                <a:cs typeface="Open Sans" panose="020B0604020202020204" charset="0"/>
              </a:rPr>
              <a:t>delay</a:t>
            </a:r>
            <a:r>
              <a:rPr lang="hu-HU" sz="1400" b="1" dirty="0">
                <a:solidFill>
                  <a:srgbClr val="85402C"/>
                </a:solidFill>
                <a:latin typeface="Open Sans" panose="020B0604020202020204" charset="0"/>
                <a:ea typeface="Open Sans" panose="020B0604020202020204" charset="0"/>
                <a:cs typeface="Open Sans" panose="020B0604020202020204" charset="0"/>
              </a:rPr>
              <a:t> in </a:t>
            </a:r>
            <a:r>
              <a:rPr lang="hu-HU" sz="1400" b="1" dirty="0" err="1">
                <a:solidFill>
                  <a:srgbClr val="85402C"/>
                </a:solidFill>
                <a:latin typeface="Open Sans" panose="020B0604020202020204" charset="0"/>
                <a:ea typeface="Open Sans" panose="020B0604020202020204" charset="0"/>
                <a:cs typeface="Open Sans" panose="020B0604020202020204" charset="0"/>
              </a:rPr>
              <a:t>our</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system</a:t>
            </a:r>
            <a:r>
              <a:rPr lang="hu-HU" sz="1400" b="1" dirty="0">
                <a:solidFill>
                  <a:srgbClr val="85402C"/>
                </a:solidFill>
                <a:latin typeface="Open Sans" panose="020B0604020202020204" charset="0"/>
                <a:ea typeface="Open Sans" panose="020B0604020202020204" charset="0"/>
                <a:cs typeface="Open Sans" panose="020B0604020202020204" charset="0"/>
              </a:rPr>
              <a:t> showing </a:t>
            </a:r>
            <a:r>
              <a:rPr lang="hu-HU" sz="1400" b="1" dirty="0" err="1">
                <a:solidFill>
                  <a:srgbClr val="85402C"/>
                </a:solidFill>
                <a:latin typeface="Open Sans" panose="020B0604020202020204" charset="0"/>
                <a:ea typeface="Open Sans" panose="020B0604020202020204" charset="0"/>
                <a:cs typeface="Open Sans" panose="020B0604020202020204" charset="0"/>
              </a:rPr>
              <a:t>your</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payment</a:t>
            </a:r>
            <a:r>
              <a:rPr lang="hu-HU" sz="1400" b="1" dirty="0">
                <a:solidFill>
                  <a:srgbClr val="85402C"/>
                </a:solidFill>
                <a:latin typeface="Open Sans" panose="020B0604020202020204" charset="0"/>
                <a:ea typeface="Open Sans" panose="020B0604020202020204" charset="0"/>
                <a:cs typeface="Open Sans" panose="020B0604020202020204" charset="0"/>
              </a:rPr>
              <a:t> and </a:t>
            </a:r>
            <a:r>
              <a:rPr lang="hu-HU" sz="1400" b="1" dirty="0" err="1">
                <a:solidFill>
                  <a:srgbClr val="85402C"/>
                </a:solidFill>
                <a:latin typeface="Open Sans" panose="020B0604020202020204" charset="0"/>
                <a:ea typeface="Open Sans" panose="020B0604020202020204" charset="0"/>
                <a:cs typeface="Open Sans" panose="020B0604020202020204" charset="0"/>
              </a:rPr>
              <a:t>you</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can</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expect</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to</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get</a:t>
            </a:r>
            <a:r>
              <a:rPr lang="hu-HU" sz="1400" b="1" dirty="0">
                <a:solidFill>
                  <a:srgbClr val="85402C"/>
                </a:solidFill>
                <a:latin typeface="Open Sans" panose="020B0604020202020204" charset="0"/>
                <a:ea typeface="Open Sans" panose="020B0604020202020204" charset="0"/>
                <a:cs typeface="Open Sans" panose="020B0604020202020204" charset="0"/>
              </a:rPr>
              <a:t> emails </a:t>
            </a:r>
            <a:r>
              <a:rPr lang="hu-HU" sz="1400" b="1" dirty="0" err="1">
                <a:solidFill>
                  <a:srgbClr val="85402C"/>
                </a:solidFill>
                <a:latin typeface="Open Sans" panose="020B0604020202020204" charset="0"/>
                <a:ea typeface="Open Sans" panose="020B0604020202020204" charset="0"/>
                <a:cs typeface="Open Sans" panose="020B0604020202020204" charset="0"/>
              </a:rPr>
              <a:t>from</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us</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asking</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you</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why</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you</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are</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late</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with</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your</a:t>
            </a:r>
            <a:r>
              <a:rPr lang="hu-HU" sz="1400" b="1" dirty="0">
                <a:solidFill>
                  <a:srgbClr val="85402C"/>
                </a:solidFill>
                <a:latin typeface="Open Sans" panose="020B0604020202020204" charset="0"/>
                <a:ea typeface="Open Sans" panose="020B0604020202020204" charset="0"/>
                <a:cs typeface="Open Sans" panose="020B0604020202020204" charset="0"/>
              </a:rPr>
              <a:t> </a:t>
            </a:r>
            <a:r>
              <a:rPr lang="hu-HU" sz="1400" b="1" dirty="0" err="1">
                <a:solidFill>
                  <a:srgbClr val="85402C"/>
                </a:solidFill>
                <a:latin typeface="Open Sans" panose="020B0604020202020204" charset="0"/>
                <a:ea typeface="Open Sans" panose="020B0604020202020204" charset="0"/>
                <a:cs typeface="Open Sans" panose="020B0604020202020204" charset="0"/>
              </a:rPr>
              <a:t>payment</a:t>
            </a:r>
            <a:endParaRPr lang="en-US" sz="1400" b="1" dirty="0">
              <a:solidFill>
                <a:srgbClr val="85402C"/>
              </a:solidFill>
              <a:latin typeface="Open Sans" panose="020B0604020202020204" charset="0"/>
              <a:ea typeface="Open Sans" panose="020B0604020202020204" charset="0"/>
              <a:cs typeface="Open Sans" panose="020B060402020202020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932447" y="682600"/>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590924"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lang="hu-HU" sz="1400" dirty="0" err="1">
                <a:latin typeface="Goldenbook"/>
                <a:ea typeface="Open Sans"/>
                <a:cs typeface="Open Sans"/>
              </a:rPr>
              <a:t>Days</a:t>
            </a:r>
            <a:endParaRPr kumimoji="0" lang="hu-HU" sz="1400" b="0" i="0" u="none" strike="noStrike" kern="1200" cap="none" spc="0" normalizeH="0" baseline="0" noProof="0" dirty="0" err="1">
              <a:ln>
                <a:noFill/>
              </a:ln>
              <a:solidFill>
                <a:prstClr val="white"/>
              </a:solidFill>
              <a:effectLst/>
              <a:uLnTx/>
              <a:uFillTx/>
              <a:latin typeface="Goldenbook" panose="02070502060405060302" charset="-18"/>
              <a:ea typeface="Open Sans" panose="020B0604020202020204" charset="0"/>
              <a:cs typeface="Open Sans" panose="020B0604020202020204" charset="0"/>
            </a:endParaRPr>
          </a:p>
        </p:txBody>
      </p:sp>
    </p:spTree>
    <p:extLst>
      <p:ext uri="{BB962C8B-B14F-4D97-AF65-F5344CB8AC3E}">
        <p14:creationId xmlns:p14="http://schemas.microsoft.com/office/powerpoint/2010/main" val="3052146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a16="http://schemas.microsoft.com/office/drawing/2014/main" id="{61CECEA7-841E-45B5-95E2-4C6C99833AAF}"/>
              </a:ext>
            </a:extLst>
          </p:cNvPr>
          <p:cNvSpPr/>
          <p:nvPr/>
        </p:nvSpPr>
        <p:spPr>
          <a:xfrm>
            <a:off x="4652528" y="939564"/>
            <a:ext cx="2880000" cy="951937"/>
          </a:xfrm>
          <a:custGeom>
            <a:avLst/>
            <a:gdLst/>
            <a:ahLst/>
            <a:cxnLst/>
            <a:rect l="l" t="t" r="r" b="b"/>
            <a:pathLst>
              <a:path w="2390878" h="937973">
                <a:moveTo>
                  <a:pt x="0" y="0"/>
                </a:moveTo>
                <a:lnTo>
                  <a:pt x="2390878" y="0"/>
                </a:lnTo>
                <a:lnTo>
                  <a:pt x="2390878" y="937973"/>
                </a:lnTo>
                <a:lnTo>
                  <a:pt x="0" y="937973"/>
                </a:lnTo>
                <a:close/>
              </a:path>
            </a:pathLst>
          </a:custGeom>
          <a:solidFill>
            <a:srgbClr val="E9DBC9"/>
          </a:solidFill>
        </p:spPr>
        <p:txBody>
          <a:bodyPr lIns="91440" tIns="45720" rIns="91440" bIns="45720" anchor="ctr"/>
          <a:lstStyle/>
          <a:p>
            <a:pPr marL="90170">
              <a:lnSpc>
                <a:spcPts val="2000"/>
              </a:lnSpc>
              <a:spcBef>
                <a:spcPct val="0"/>
              </a:spcBef>
            </a:pPr>
            <a:r>
              <a:rPr lang="hu-HU" sz="1400" dirty="0" err="1">
                <a:latin typeface="Open Sans"/>
                <a:ea typeface="Open Sans"/>
                <a:cs typeface="Open Sans"/>
              </a:rPr>
              <a:t>All</a:t>
            </a:r>
            <a:r>
              <a:rPr lang="hu-HU" sz="1400" dirty="0">
                <a:latin typeface="Open Sans"/>
                <a:ea typeface="Open Sans"/>
                <a:cs typeface="Open Sans"/>
              </a:rPr>
              <a:t> </a:t>
            </a:r>
            <a:r>
              <a:rPr lang="hu-HU" sz="1400" dirty="0" err="1">
                <a:latin typeface="Open Sans"/>
                <a:ea typeface="Open Sans"/>
                <a:cs typeface="Open Sans"/>
              </a:rPr>
              <a:t>happennings</a:t>
            </a:r>
            <a:r>
              <a:rPr lang="hu-HU" sz="1400" dirty="0">
                <a:latin typeface="Open Sans"/>
                <a:ea typeface="Open Sans"/>
                <a:cs typeface="Open Sans"/>
              </a:rPr>
              <a:t> </a:t>
            </a:r>
            <a:r>
              <a:rPr lang="hu-HU" sz="1400" dirty="0" err="1">
                <a:latin typeface="Open Sans"/>
                <a:ea typeface="Open Sans"/>
                <a:cs typeface="Open Sans"/>
              </a:rPr>
              <a:t>are</a:t>
            </a:r>
            <a:r>
              <a:rPr lang="hu-HU" sz="1400" dirty="0">
                <a:latin typeface="Open Sans"/>
                <a:ea typeface="Open Sans"/>
                <a:cs typeface="Open Sans"/>
              </a:rPr>
              <a:t> </a:t>
            </a:r>
            <a:r>
              <a:rPr lang="hu-HU" sz="1400" b="1" dirty="0">
                <a:latin typeface="Open Sans"/>
                <a:ea typeface="Open Sans"/>
                <a:cs typeface="Open Sans"/>
              </a:rPr>
              <a:t>in </a:t>
            </a:r>
            <a:r>
              <a:rPr lang="hu-HU" sz="1400" b="1" dirty="0" err="1">
                <a:latin typeface="Open Sans"/>
                <a:ea typeface="Open Sans"/>
                <a:cs typeface="Open Sans"/>
              </a:rPr>
              <a:t>person</a:t>
            </a:r>
            <a:r>
              <a:rPr lang="hu-HU" sz="1400" b="1" dirty="0">
                <a:latin typeface="Open Sans"/>
                <a:ea typeface="Open Sans"/>
                <a:cs typeface="Open Sans"/>
              </a:rPr>
              <a:t> </a:t>
            </a:r>
            <a:r>
              <a:rPr lang="hu-HU" sz="1400" b="1" dirty="0" err="1">
                <a:latin typeface="Open Sans"/>
                <a:ea typeface="Open Sans"/>
                <a:cs typeface="Open Sans"/>
              </a:rPr>
              <a:t>on</a:t>
            </a:r>
            <a:r>
              <a:rPr lang="hu-HU" sz="1400" b="1" dirty="0">
                <a:latin typeface="Open Sans"/>
                <a:ea typeface="Open Sans"/>
                <a:cs typeface="Open Sans"/>
              </a:rPr>
              <a:t> campus</a:t>
            </a:r>
            <a:endParaRPr lang="hu-HU"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Freeform 11">
            <a:extLst>
              <a:ext uri="{FF2B5EF4-FFF2-40B4-BE49-F238E27FC236}">
                <a16:creationId xmlns:a16="http://schemas.microsoft.com/office/drawing/2014/main" id="{545F831E-115C-42D4-B4D9-741C4EA69B84}"/>
              </a:ext>
            </a:extLst>
          </p:cNvPr>
          <p:cNvSpPr/>
          <p:nvPr/>
        </p:nvSpPr>
        <p:spPr>
          <a:xfrm>
            <a:off x="4652528" y="1969669"/>
            <a:ext cx="2880000" cy="963589"/>
          </a:xfrm>
          <a:custGeom>
            <a:avLst/>
            <a:gdLst/>
            <a:ahLst/>
            <a:cxnLst/>
            <a:rect l="l" t="t" r="r" b="b"/>
            <a:pathLst>
              <a:path w="2036394" h="1058685">
                <a:moveTo>
                  <a:pt x="0" y="0"/>
                </a:moveTo>
                <a:lnTo>
                  <a:pt x="2036394" y="0"/>
                </a:lnTo>
                <a:lnTo>
                  <a:pt x="2036394" y="1058685"/>
                </a:lnTo>
                <a:lnTo>
                  <a:pt x="0" y="1058685"/>
                </a:lnTo>
                <a:close/>
              </a:path>
            </a:pathLst>
          </a:custGeom>
          <a:solidFill>
            <a:srgbClr val="CEB390"/>
          </a:solidFill>
        </p:spPr>
        <p:txBody>
          <a:bodyPr lIns="91440" tIns="45720" rIns="91440" bIns="45720" anchor="ctr"/>
          <a:lstStyle/>
          <a:p>
            <a:pPr marL="90170">
              <a:lnSpc>
                <a:spcPts val="2000"/>
              </a:lnSpc>
              <a:spcBef>
                <a:spcPct val="0"/>
              </a:spcBef>
            </a:pPr>
            <a:r>
              <a:rPr lang="hu-HU" sz="1200" dirty="0" err="1">
                <a:latin typeface="Open Sans"/>
                <a:ea typeface="Open Sans"/>
                <a:cs typeface="Open Sans"/>
              </a:rPr>
              <a:t>You</a:t>
            </a:r>
            <a:r>
              <a:rPr lang="hu-HU" sz="1200" dirty="0">
                <a:latin typeface="Open Sans"/>
                <a:ea typeface="Open Sans"/>
                <a:cs typeface="Open Sans"/>
              </a:rPr>
              <a:t> </a:t>
            </a:r>
            <a:r>
              <a:rPr lang="hu-HU" sz="1200" dirty="0" err="1">
                <a:latin typeface="Open Sans"/>
                <a:ea typeface="Open Sans"/>
                <a:cs typeface="Open Sans"/>
              </a:rPr>
              <a:t>will</a:t>
            </a:r>
            <a:r>
              <a:rPr lang="hu-HU" sz="1200" dirty="0">
                <a:latin typeface="Open Sans"/>
                <a:ea typeface="Open Sans"/>
                <a:cs typeface="Open Sans"/>
              </a:rPr>
              <a:t> be </a:t>
            </a:r>
            <a:r>
              <a:rPr lang="hu-HU" sz="1200" dirty="0" err="1">
                <a:latin typeface="Open Sans"/>
                <a:ea typeface="Open Sans"/>
                <a:cs typeface="Open Sans"/>
              </a:rPr>
              <a:t>informed</a:t>
            </a:r>
            <a:r>
              <a:rPr lang="hu-HU" sz="1200" dirty="0">
                <a:latin typeface="Open Sans"/>
                <a:ea typeface="Open Sans"/>
                <a:cs typeface="Open Sans"/>
              </a:rPr>
              <a:t> </a:t>
            </a:r>
            <a:r>
              <a:rPr lang="hu-HU" sz="1200" dirty="0" err="1">
                <a:latin typeface="Open Sans"/>
                <a:ea typeface="Open Sans"/>
                <a:cs typeface="Open Sans"/>
              </a:rPr>
              <a:t>on</a:t>
            </a:r>
            <a:r>
              <a:rPr lang="hu-HU" sz="1200" dirty="0">
                <a:latin typeface="Open Sans"/>
                <a:ea typeface="Open Sans"/>
                <a:cs typeface="Open Sans"/>
              </a:rPr>
              <a:t> </a:t>
            </a:r>
            <a:r>
              <a:rPr lang="hu-HU" sz="1200" b="1" dirty="0" err="1">
                <a:latin typeface="Open Sans"/>
                <a:ea typeface="Open Sans"/>
                <a:cs typeface="Open Sans"/>
              </a:rPr>
              <a:t>when</a:t>
            </a:r>
            <a:r>
              <a:rPr lang="hu-HU" sz="1200" b="1" dirty="0">
                <a:latin typeface="Open Sans"/>
                <a:ea typeface="Open Sans"/>
                <a:cs typeface="Open Sans"/>
              </a:rPr>
              <a:t> and </a:t>
            </a:r>
            <a:r>
              <a:rPr lang="hu-HU" sz="1200" b="1" dirty="0" err="1">
                <a:latin typeface="Open Sans"/>
                <a:ea typeface="Open Sans"/>
                <a:cs typeface="Open Sans"/>
              </a:rPr>
              <a:t>if</a:t>
            </a:r>
            <a:r>
              <a:rPr lang="hu-HU" sz="1200" dirty="0">
                <a:latin typeface="Open Sans"/>
                <a:ea typeface="Open Sans"/>
                <a:cs typeface="Open Sans"/>
              </a:rPr>
              <a:t> </a:t>
            </a:r>
            <a:r>
              <a:rPr lang="hu-HU" sz="1200" dirty="0" err="1">
                <a:latin typeface="Open Sans"/>
                <a:ea typeface="Open Sans"/>
                <a:cs typeface="Open Sans"/>
              </a:rPr>
              <a:t>classes</a:t>
            </a:r>
            <a:r>
              <a:rPr lang="hu-HU" sz="1200" dirty="0">
                <a:latin typeface="Open Sans"/>
                <a:ea typeface="Open Sans"/>
                <a:cs typeface="Open Sans"/>
              </a:rPr>
              <a:t> go </a:t>
            </a:r>
            <a:r>
              <a:rPr lang="hu-HU" sz="1200" dirty="0" err="1">
                <a:latin typeface="Open Sans"/>
                <a:ea typeface="Open Sans"/>
                <a:cs typeface="Open Sans"/>
              </a:rPr>
              <a:t>from</a:t>
            </a:r>
            <a:r>
              <a:rPr lang="hu-HU" sz="1200" dirty="0">
                <a:latin typeface="Open Sans"/>
                <a:ea typeface="Open Sans"/>
                <a:cs typeface="Open Sans"/>
              </a:rPr>
              <a:t> </a:t>
            </a:r>
            <a:r>
              <a:rPr lang="hu-HU" sz="1200" dirty="0" err="1">
                <a:latin typeface="Open Sans"/>
                <a:ea typeface="Open Sans"/>
                <a:cs typeface="Open Sans"/>
              </a:rPr>
              <a:t>on</a:t>
            </a:r>
            <a:r>
              <a:rPr lang="hu-HU" sz="1200" dirty="0">
                <a:latin typeface="Open Sans"/>
                <a:ea typeface="Open Sans"/>
                <a:cs typeface="Open Sans"/>
              </a:rPr>
              <a:t> campus </a:t>
            </a:r>
            <a:r>
              <a:rPr lang="hu-HU" sz="1200" dirty="0" err="1">
                <a:latin typeface="Open Sans"/>
                <a:ea typeface="Open Sans"/>
                <a:cs typeface="Open Sans"/>
              </a:rPr>
              <a:t>to</a:t>
            </a:r>
            <a:r>
              <a:rPr lang="hu-HU" sz="1200" dirty="0">
                <a:latin typeface="Open Sans"/>
                <a:ea typeface="Open Sans"/>
                <a:cs typeface="Open Sans"/>
              </a:rPr>
              <a:t> online</a:t>
            </a:r>
            <a:endParaRPr lang="en-US" dirty="0">
              <a:latin typeface="Open Sans"/>
              <a:ea typeface="Open Sans"/>
              <a:cs typeface="Open Sans"/>
            </a:endParaRPr>
          </a:p>
        </p:txBody>
      </p:sp>
      <p:sp>
        <p:nvSpPr>
          <p:cNvPr id="27" name="Freeform 19">
            <a:extLst>
              <a:ext uri="{FF2B5EF4-FFF2-40B4-BE49-F238E27FC236}">
                <a16:creationId xmlns:a16="http://schemas.microsoft.com/office/drawing/2014/main" id="{CDA88D2A-3997-4DB9-9342-99380A00255C}"/>
              </a:ext>
            </a:extLst>
          </p:cNvPr>
          <p:cNvSpPr/>
          <p:nvPr/>
        </p:nvSpPr>
        <p:spPr>
          <a:xfrm>
            <a:off x="1572012" y="1962150"/>
            <a:ext cx="2880000" cy="1625325"/>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pPr marL="90170">
              <a:lnSpc>
                <a:spcPts val="2000"/>
              </a:lnSpc>
              <a:spcBef>
                <a:spcPct val="0"/>
              </a:spcBef>
            </a:pPr>
            <a:r>
              <a:rPr lang="en-US" sz="1200" dirty="0">
                <a:latin typeface="Open Sans"/>
                <a:ea typeface="Open Sans"/>
                <a:cs typeface="Open Sans"/>
              </a:rPr>
              <a:t>The Epidemiological</a:t>
            </a:r>
            <a:endParaRPr lang="en-US" dirty="0">
              <a:latin typeface="Open Sans"/>
              <a:ea typeface="Open Sans"/>
              <a:cs typeface="Open Sans"/>
            </a:endParaRPr>
          </a:p>
          <a:p>
            <a:pPr marL="90170">
              <a:lnSpc>
                <a:spcPts val="2000"/>
              </a:lnSpc>
              <a:spcBef>
                <a:spcPct val="0"/>
              </a:spcBef>
            </a:pPr>
            <a:r>
              <a:rPr lang="en-US" sz="1200" dirty="0">
                <a:latin typeface="Open Sans"/>
                <a:ea typeface="Open Sans"/>
                <a:cs typeface="Open Sans"/>
              </a:rPr>
              <a:t>Operative Coordinating Body (JOKT) constantly monitors the information on the spreading of the</a:t>
            </a:r>
          </a:p>
          <a:p>
            <a:pPr marL="90170">
              <a:lnSpc>
                <a:spcPts val="2000"/>
              </a:lnSpc>
              <a:spcBef>
                <a:spcPct val="0"/>
              </a:spcBef>
            </a:pPr>
            <a:r>
              <a:rPr lang="en-US" sz="1200" dirty="0">
                <a:latin typeface="Open Sans"/>
                <a:ea typeface="Open Sans"/>
                <a:cs typeface="Open Sans"/>
              </a:rPr>
              <a:t>virus, and it decides about measures accordingly</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Freeform 23">
            <a:extLst>
              <a:ext uri="{FF2B5EF4-FFF2-40B4-BE49-F238E27FC236}">
                <a16:creationId xmlns:a16="http://schemas.microsoft.com/office/drawing/2014/main" id="{3A85ACF5-D403-4C71-8823-8CF45B07EAF3}"/>
              </a:ext>
            </a:extLst>
          </p:cNvPr>
          <p:cNvSpPr/>
          <p:nvPr/>
        </p:nvSpPr>
        <p:spPr>
          <a:xfrm>
            <a:off x="1572012" y="940633"/>
            <a:ext cx="2880000" cy="950868"/>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90488">
              <a:lnSpc>
                <a:spcPts val="2000"/>
              </a:lnSpc>
            </a:pPr>
            <a:r>
              <a:rPr lang="hu-HU" sz="1400" err="1">
                <a:latin typeface="Open Sans" panose="020B0606030504020204" pitchFamily="34" charset="0"/>
                <a:ea typeface="Open Sans" panose="020B0606030504020204" pitchFamily="34" charset="0"/>
                <a:cs typeface="Open Sans" panose="020B0606030504020204" pitchFamily="34" charset="0"/>
              </a:rPr>
              <a:t>All</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classes</a:t>
            </a:r>
            <a:r>
              <a:rPr lang="hu-HU" sz="1400">
                <a:latin typeface="Open Sans" panose="020B0606030504020204" pitchFamily="34" charset="0"/>
                <a:ea typeface="Open Sans" panose="020B0606030504020204" pitchFamily="34" charset="0"/>
                <a:cs typeface="Open Sans" panose="020B0606030504020204" pitchFamily="34" charset="0"/>
              </a:rPr>
              <a:t> start </a:t>
            </a:r>
            <a:r>
              <a:rPr lang="hu-HU" sz="1400" b="1" err="1">
                <a:latin typeface="Open Sans" panose="020B0606030504020204" pitchFamily="34" charset="0"/>
                <a:ea typeface="Open Sans" panose="020B0606030504020204" pitchFamily="34" charset="0"/>
                <a:cs typeface="Open Sans" panose="020B0606030504020204" pitchFamily="34" charset="0"/>
              </a:rPr>
              <a:t>on</a:t>
            </a:r>
            <a:r>
              <a:rPr lang="hu-HU" sz="1400" b="1">
                <a:latin typeface="Open Sans" panose="020B0606030504020204" pitchFamily="34" charset="0"/>
                <a:ea typeface="Open Sans" panose="020B0606030504020204" pitchFamily="34" charset="0"/>
                <a:cs typeface="Open Sans" panose="020B0606030504020204" pitchFamily="34" charset="0"/>
              </a:rPr>
              <a:t> campus</a:t>
            </a:r>
            <a:endParaRPr lang="en-US" sz="1400" b="1">
              <a:latin typeface="Open Sans" panose="020B0606030504020204" pitchFamily="34" charset="0"/>
              <a:ea typeface="Open Sans" panose="020B0606030504020204" pitchFamily="34" charset="0"/>
              <a:cs typeface="Open Sans" panose="020B0606030504020204" pitchFamily="34" charset="0"/>
            </a:endParaRPr>
          </a:p>
        </p:txBody>
      </p:sp>
      <p:pic>
        <p:nvPicPr>
          <p:cNvPr id="12"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3" name="Szövegdoboz 12"/>
          <p:cNvSpPr txBox="1"/>
          <p:nvPr/>
        </p:nvSpPr>
        <p:spPr>
          <a:xfrm>
            <a:off x="7455568" y="4638212"/>
            <a:ext cx="1414170" cy="307777"/>
          </a:xfrm>
          <a:prstGeom prst="rect">
            <a:avLst/>
          </a:prstGeom>
          <a:noFill/>
        </p:spPr>
        <p:txBody>
          <a:bodyPr wrap="none" lIns="91440" tIns="45720" rIns="91440" bIns="45720" rtlCol="0" anchor="t">
            <a:spAutoFit/>
          </a:bodyPr>
          <a:lstStyle/>
          <a:p>
            <a:r>
              <a:rPr lang="hu-HU" sz="1400" dirty="0" err="1">
                <a:solidFill>
                  <a:schemeClr val="bg1"/>
                </a:solidFill>
                <a:latin typeface="Goldenbook"/>
                <a:ea typeface="Open Sans"/>
                <a:cs typeface="Open Sans"/>
              </a:rPr>
              <a:t>Orientation</a:t>
            </a:r>
            <a:r>
              <a:rPr lang="hu-HU" sz="1400" dirty="0">
                <a:solidFill>
                  <a:schemeClr val="bg1"/>
                </a:solidFill>
                <a:latin typeface="Goldenbook"/>
                <a:ea typeface="Open Sans"/>
                <a:cs typeface="Open Sans"/>
              </a:rPr>
              <a:t> </a:t>
            </a:r>
            <a:r>
              <a:rPr lang="hu-HU" sz="1400" dirty="0" err="1">
                <a:solidFill>
                  <a:schemeClr val="bg1"/>
                </a:solidFill>
                <a:latin typeface="Goldenbook"/>
                <a:ea typeface="Open Sans"/>
                <a:cs typeface="Open Sans"/>
              </a:rPr>
              <a:t>Days</a:t>
            </a:r>
            <a:endParaRPr lang="hu-HU" sz="1400" dirty="0">
              <a:solidFill>
                <a:schemeClr val="bg1"/>
              </a:solidFill>
              <a:latin typeface="Goldenbook"/>
              <a:ea typeface="Open Sans"/>
              <a:cs typeface="Open Sans"/>
            </a:endParaRPr>
          </a:p>
        </p:txBody>
      </p:sp>
      <p:sp>
        <p:nvSpPr>
          <p:cNvPr id="14" name="Folyamatábra: Feldolgozás 13">
            <a:extLst>
              <a:ext uri="{FF2B5EF4-FFF2-40B4-BE49-F238E27FC236}">
                <a16:creationId xmlns:a16="http://schemas.microsoft.com/office/drawing/2014/main" id="{5B59B324-D927-4FE4-93B0-FAEE7E7FA8CC}"/>
              </a:ext>
            </a:extLst>
          </p:cNvPr>
          <p:cNvSpPr/>
          <p:nvPr/>
        </p:nvSpPr>
        <p:spPr>
          <a:xfrm>
            <a:off x="304800" y="129901"/>
            <a:ext cx="5242245" cy="381000"/>
          </a:xfrm>
          <a:prstGeom prst="flowChartProcess">
            <a:avLst/>
          </a:prstGeom>
          <a:solidFill>
            <a:srgbClr val="CEB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pPr>
            <a:r>
              <a:rPr lang="hu-HU" sz="1600" b="1" spc="20">
                <a:solidFill>
                  <a:schemeClr val="tx1"/>
                </a:solidFill>
                <a:latin typeface="Open Sans" panose="020B0606030504020204" pitchFamily="34" charset="0"/>
                <a:ea typeface="Open Sans" panose="020B0606030504020204" pitchFamily="34" charset="0"/>
                <a:cs typeface="Open Sans" panose="020B0606030504020204" pitchFamily="34" charset="0"/>
              </a:rPr>
              <a:t>EDUCATION AND TEACHING ARRANGEMENT</a:t>
            </a:r>
            <a:endParaRPr lang="en-US" sz="1600" b="1" spc="2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églalap 18">
            <a:extLst>
              <a:ext uri="{FF2B5EF4-FFF2-40B4-BE49-F238E27FC236}">
                <a16:creationId xmlns:a16="http://schemas.microsoft.com/office/drawing/2014/main" id="{D1EC6ABF-C68A-48D4-8554-04E512938C9C}"/>
              </a:ext>
            </a:extLst>
          </p:cNvPr>
          <p:cNvSpPr/>
          <p:nvPr/>
        </p:nvSpPr>
        <p:spPr>
          <a:xfrm>
            <a:off x="1034627" y="927432"/>
            <a:ext cx="435908" cy="34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Téglalap 19">
            <a:extLst>
              <a:ext uri="{FF2B5EF4-FFF2-40B4-BE49-F238E27FC236}">
                <a16:creationId xmlns:a16="http://schemas.microsoft.com/office/drawing/2014/main" id="{D1EC6ABF-C68A-48D4-8554-04E512938C9C}"/>
              </a:ext>
            </a:extLst>
          </p:cNvPr>
          <p:cNvSpPr/>
          <p:nvPr/>
        </p:nvSpPr>
        <p:spPr>
          <a:xfrm>
            <a:off x="7636443" y="1946764"/>
            <a:ext cx="435908" cy="34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 name="Téglalap 20">
            <a:extLst>
              <a:ext uri="{FF2B5EF4-FFF2-40B4-BE49-F238E27FC236}">
                <a16:creationId xmlns:a16="http://schemas.microsoft.com/office/drawing/2014/main" id="{D1EC6ABF-C68A-48D4-8554-04E512938C9C}"/>
              </a:ext>
            </a:extLst>
          </p:cNvPr>
          <p:cNvSpPr/>
          <p:nvPr/>
        </p:nvSpPr>
        <p:spPr>
          <a:xfrm>
            <a:off x="1034627" y="1968292"/>
            <a:ext cx="435908" cy="34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2" name="Téglalap 21">
            <a:extLst>
              <a:ext uri="{FF2B5EF4-FFF2-40B4-BE49-F238E27FC236}">
                <a16:creationId xmlns:a16="http://schemas.microsoft.com/office/drawing/2014/main" id="{D1EC6ABF-C68A-48D4-8554-04E512938C9C}"/>
              </a:ext>
            </a:extLst>
          </p:cNvPr>
          <p:cNvSpPr/>
          <p:nvPr/>
        </p:nvSpPr>
        <p:spPr>
          <a:xfrm>
            <a:off x="7636443" y="939564"/>
            <a:ext cx="435908" cy="34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090957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447800" y="882923"/>
            <a:ext cx="7010400" cy="545827"/>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hu-HU" sz="2000" b="1">
                <a:solidFill>
                  <a:srgbClr val="85402C"/>
                </a:solidFill>
                <a:latin typeface="Open Sans" panose="020B0604020202020204" charset="0"/>
                <a:ea typeface="Open Sans" panose="020B0604020202020204" charset="0"/>
                <a:cs typeface="Open Sans" panose="020B0604020202020204" charset="0"/>
              </a:rPr>
              <a:t>Open a bank account in Hungary</a:t>
            </a:r>
            <a:endParaRPr lang="en-US" sz="2000" b="1">
              <a:solidFill>
                <a:srgbClr val="85402C"/>
              </a:solidFill>
              <a:latin typeface="Open Sans" panose="020B0604020202020204" charset="0"/>
              <a:ea typeface="Open Sans" panose="020B0604020202020204" charset="0"/>
              <a:cs typeface="Open Sans" panose="020B060402020202020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1143000" y="637482"/>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666121"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6" name="Folyamatábra: Feldolgozás 8">
            <a:extLst>
              <a:ext uri="{FF2B5EF4-FFF2-40B4-BE49-F238E27FC236}">
                <a16:creationId xmlns:a16="http://schemas.microsoft.com/office/drawing/2014/main" id="{5B59B324-D927-4FE4-93B0-FAEE7E7FA8CC}"/>
              </a:ext>
            </a:extLst>
          </p:cNvPr>
          <p:cNvSpPr/>
          <p:nvPr/>
        </p:nvSpPr>
        <p:spPr>
          <a:xfrm>
            <a:off x="1475509" y="1973726"/>
            <a:ext cx="7010400" cy="826624"/>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r>
              <a:rPr lang="hu-HU" sz="2000" b="1" dirty="0" err="1">
                <a:solidFill>
                  <a:srgbClr val="85402C"/>
                </a:solidFill>
                <a:latin typeface="Open Sans"/>
                <a:ea typeface="Open Sans"/>
                <a:cs typeface="Open Sans"/>
              </a:rPr>
              <a:t>Scholarship</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holders</a:t>
            </a:r>
            <a:r>
              <a:rPr lang="hu-HU" sz="2000" b="1" dirty="0">
                <a:solidFill>
                  <a:srgbClr val="85402C"/>
                </a:solidFill>
                <a:latin typeface="Open Sans"/>
                <a:ea typeface="Open Sans"/>
                <a:cs typeface="Open Sans"/>
              </a:rPr>
              <a:t> (SH, Diaszpóra):</a:t>
            </a:r>
          </a:p>
          <a:p>
            <a:r>
              <a:rPr lang="hu-HU" sz="2000" b="1" dirty="0" err="1">
                <a:solidFill>
                  <a:srgbClr val="85402C"/>
                </a:solidFill>
                <a:latin typeface="Open Sans"/>
                <a:ea typeface="Open Sans"/>
                <a:cs typeface="Open Sans"/>
              </a:rPr>
              <a:t>you</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have</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to</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own</a:t>
            </a:r>
            <a:r>
              <a:rPr lang="hu-HU" sz="2000" b="1" dirty="0">
                <a:solidFill>
                  <a:srgbClr val="85402C"/>
                </a:solidFill>
                <a:latin typeface="Open Sans"/>
                <a:ea typeface="Open Sans"/>
                <a:cs typeface="Open Sans"/>
              </a:rPr>
              <a:t> a bank account in Hungary</a:t>
            </a:r>
          </a:p>
        </p:txBody>
      </p:sp>
      <p:sp>
        <p:nvSpPr>
          <p:cNvPr id="7" name="Téglalap 18">
            <a:extLst>
              <a:ext uri="{FF2B5EF4-FFF2-40B4-BE49-F238E27FC236}">
                <a16:creationId xmlns:a16="http://schemas.microsoft.com/office/drawing/2014/main" id="{D8F3DC88-116F-4536-98D2-8BE696159DE0}"/>
              </a:ext>
            </a:extLst>
          </p:cNvPr>
          <p:cNvSpPr/>
          <p:nvPr/>
        </p:nvSpPr>
        <p:spPr>
          <a:xfrm>
            <a:off x="1136073" y="1814639"/>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0"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218" y="2991796"/>
            <a:ext cx="1676400" cy="1370261"/>
          </a:xfrm>
          <a:prstGeom prst="rect">
            <a:avLst/>
          </a:prstGeom>
        </p:spPr>
      </p:pic>
    </p:spTree>
    <p:extLst>
      <p:ext uri="{BB962C8B-B14F-4D97-AF65-F5344CB8AC3E}">
        <p14:creationId xmlns:p14="http://schemas.microsoft.com/office/powerpoint/2010/main" val="3092114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447800" y="882923"/>
            <a:ext cx="7010400" cy="545827"/>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hu-HU" sz="2000" b="1">
                <a:solidFill>
                  <a:srgbClr val="85402C"/>
                </a:solidFill>
                <a:latin typeface="Open Sans" panose="020B0604020202020204" charset="0"/>
                <a:ea typeface="Open Sans" panose="020B0604020202020204" charset="0"/>
                <a:cs typeface="Open Sans" panose="020B0604020202020204" charset="0"/>
              </a:rPr>
              <a:t>Open a bank account in Hungary</a:t>
            </a:r>
            <a:endParaRPr lang="en-US" sz="2000" b="1">
              <a:solidFill>
                <a:srgbClr val="85402C"/>
              </a:solidFill>
              <a:latin typeface="Open Sans" panose="020B0604020202020204" charset="0"/>
              <a:ea typeface="Open Sans" panose="020B0604020202020204" charset="0"/>
              <a:cs typeface="Open Sans" panose="020B060402020202020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1143000" y="637482"/>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493167"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6" name="Folyamatábra: Feldolgozás 8">
            <a:extLst>
              <a:ext uri="{FF2B5EF4-FFF2-40B4-BE49-F238E27FC236}">
                <a16:creationId xmlns:a16="http://schemas.microsoft.com/office/drawing/2014/main" id="{5B59B324-D927-4FE4-93B0-FAEE7E7FA8CC}"/>
              </a:ext>
            </a:extLst>
          </p:cNvPr>
          <p:cNvSpPr/>
          <p:nvPr/>
        </p:nvSpPr>
        <p:spPr>
          <a:xfrm>
            <a:off x="1485900" y="1994761"/>
            <a:ext cx="6934200" cy="1131425"/>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hu-HU" sz="2000" b="1" dirty="0" err="1">
                <a:solidFill>
                  <a:srgbClr val="85402C"/>
                </a:solidFill>
                <a:latin typeface="Open Sans"/>
                <a:ea typeface="Open Sans"/>
                <a:cs typeface="Open Sans"/>
              </a:rPr>
              <a:t>You</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can</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open</a:t>
            </a:r>
            <a:r>
              <a:rPr lang="hu-HU" sz="2000" b="1" dirty="0">
                <a:solidFill>
                  <a:srgbClr val="85402C"/>
                </a:solidFill>
                <a:latin typeface="Open Sans"/>
                <a:ea typeface="Open Sans"/>
                <a:cs typeface="Open Sans"/>
              </a:rPr>
              <a:t> an account </a:t>
            </a:r>
            <a:r>
              <a:rPr lang="hu-HU" sz="2000" b="1" dirty="0" err="1">
                <a:solidFill>
                  <a:srgbClr val="85402C"/>
                </a:solidFill>
                <a:latin typeface="Open Sans"/>
                <a:ea typeface="Open Sans"/>
                <a:cs typeface="Open Sans"/>
              </a:rPr>
              <a:t>at</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any</a:t>
            </a:r>
            <a:r>
              <a:rPr lang="hu-HU" sz="2000" b="1" dirty="0">
                <a:solidFill>
                  <a:srgbClr val="85402C"/>
                </a:solidFill>
                <a:latin typeface="Open Sans"/>
                <a:ea typeface="Open Sans"/>
                <a:cs typeface="Open Sans"/>
              </a:rPr>
              <a:t> bank</a:t>
            </a:r>
          </a:p>
          <a:p>
            <a:r>
              <a:rPr lang="hu-HU" sz="2000" b="1" dirty="0" err="1">
                <a:solidFill>
                  <a:srgbClr val="85402C"/>
                </a:solidFill>
                <a:latin typeface="Open Sans"/>
                <a:ea typeface="Open Sans"/>
                <a:cs typeface="Open Sans"/>
              </a:rPr>
              <a:t>Closest</a:t>
            </a:r>
            <a:r>
              <a:rPr lang="hu-HU" sz="2000" b="1" dirty="0">
                <a:solidFill>
                  <a:srgbClr val="85402C"/>
                </a:solidFill>
                <a:latin typeface="Open Sans"/>
                <a:ea typeface="Open Sans"/>
                <a:cs typeface="Open Sans"/>
              </a:rPr>
              <a:t> bank:</a:t>
            </a:r>
          </a:p>
          <a:p>
            <a:r>
              <a:rPr lang="hu-HU" sz="2000" b="1" dirty="0" err="1">
                <a:solidFill>
                  <a:srgbClr val="85402C"/>
                </a:solidFill>
                <a:latin typeface="Open Sans"/>
                <a:ea typeface="Open Sans"/>
                <a:cs typeface="Open Sans"/>
              </a:rPr>
              <a:t>near</a:t>
            </a:r>
            <a:r>
              <a:rPr lang="hu-HU" sz="2000" b="1" dirty="0">
                <a:solidFill>
                  <a:srgbClr val="85402C"/>
                </a:solidFill>
                <a:latin typeface="Open Sans"/>
                <a:ea typeface="Open Sans"/>
                <a:cs typeface="Open Sans"/>
              </a:rPr>
              <a:t> Astoria (campus): Károly krt. 1</a:t>
            </a:r>
          </a:p>
          <a:p>
            <a:pPr algn="ctr"/>
            <a:endParaRPr lang="hu-HU" sz="2000" b="1">
              <a:solidFill>
                <a:srgbClr val="85402C"/>
              </a:solidFill>
              <a:latin typeface="Garamond" panose="02020404030301010803" pitchFamily="18" charset="0"/>
            </a:endParaRPr>
          </a:p>
        </p:txBody>
      </p:sp>
      <p:sp>
        <p:nvSpPr>
          <p:cNvPr id="7" name="Téglalap 18">
            <a:extLst>
              <a:ext uri="{FF2B5EF4-FFF2-40B4-BE49-F238E27FC236}">
                <a16:creationId xmlns:a16="http://schemas.microsoft.com/office/drawing/2014/main" id="{D8F3DC88-116F-4536-98D2-8BE696159DE0}"/>
              </a:ext>
            </a:extLst>
          </p:cNvPr>
          <p:cNvSpPr/>
          <p:nvPr/>
        </p:nvSpPr>
        <p:spPr>
          <a:xfrm>
            <a:off x="1136073" y="1814639"/>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2" descr="OTP Bank fiók - Budapest | Közelben.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976188"/>
            <a:ext cx="2743200" cy="1432020"/>
          </a:xfrm>
          <a:prstGeom prst="rect">
            <a:avLst/>
          </a:prstGeom>
          <a:noFill/>
          <a:extLst>
            <a:ext uri="{909E8E84-426E-40DD-AFC4-6F175D3DCCD1}">
              <a14:hiddenFill xmlns:a14="http://schemas.microsoft.com/office/drawing/2010/main">
                <a:solidFill>
                  <a:srgbClr val="FFFFFF"/>
                </a:solidFill>
              </a14:hiddenFill>
            </a:ext>
          </a:extLst>
        </p:spPr>
      </p:pic>
      <p:pic>
        <p:nvPicPr>
          <p:cNvPr id="13" name="Kép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982" y="2004079"/>
            <a:ext cx="1183190" cy="1168400"/>
          </a:xfrm>
          <a:prstGeom prst="rect">
            <a:avLst/>
          </a:prstGeom>
        </p:spPr>
      </p:pic>
    </p:spTree>
    <p:extLst>
      <p:ext uri="{BB962C8B-B14F-4D97-AF65-F5344CB8AC3E}">
        <p14:creationId xmlns:p14="http://schemas.microsoft.com/office/powerpoint/2010/main" val="1521786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447800" y="882923"/>
            <a:ext cx="7010400" cy="545827"/>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r>
              <a:rPr lang="hu-HU" sz="2000" b="1" dirty="0" err="1">
                <a:solidFill>
                  <a:srgbClr val="85402C"/>
                </a:solidFill>
                <a:latin typeface="Open Sans"/>
                <a:ea typeface="Open Sans"/>
                <a:cs typeface="Open Sans"/>
              </a:rPr>
              <a:t>Buy</a:t>
            </a:r>
            <a:r>
              <a:rPr lang="hu-HU" sz="2000" b="1" dirty="0">
                <a:solidFill>
                  <a:srgbClr val="85402C"/>
                </a:solidFill>
                <a:latin typeface="Open Sans"/>
                <a:ea typeface="Open Sans"/>
                <a:cs typeface="Open Sans"/>
              </a:rPr>
              <a:t> a </a:t>
            </a:r>
            <a:r>
              <a:rPr lang="hu-HU" sz="2000" b="1" dirty="0" err="1">
                <a:solidFill>
                  <a:srgbClr val="85402C"/>
                </a:solidFill>
                <a:latin typeface="Open Sans"/>
                <a:ea typeface="Open Sans"/>
                <a:cs typeface="Open Sans"/>
              </a:rPr>
              <a:t>Hungarian</a:t>
            </a:r>
            <a:r>
              <a:rPr lang="hu-HU" sz="2000" b="1" dirty="0">
                <a:solidFill>
                  <a:srgbClr val="85402C"/>
                </a:solidFill>
                <a:latin typeface="Open Sans"/>
                <a:ea typeface="Open Sans"/>
                <a:cs typeface="Open Sans"/>
              </a:rPr>
              <a:t> SIM </a:t>
            </a:r>
            <a:r>
              <a:rPr lang="hu-HU" sz="2000" b="1" dirty="0" err="1">
                <a:solidFill>
                  <a:srgbClr val="85402C"/>
                </a:solidFill>
                <a:latin typeface="Open Sans"/>
                <a:ea typeface="Open Sans"/>
                <a:cs typeface="Open Sans"/>
              </a:rPr>
              <a:t>card</a:t>
            </a:r>
            <a:endParaRPr lang="en-US" sz="2000" b="1" dirty="0" err="1">
              <a:solidFill>
                <a:srgbClr val="85402C"/>
              </a:solidFill>
              <a:latin typeface="Open Sans" panose="020B0604020202020204" charset="0"/>
              <a:ea typeface="Open Sans" panose="020B0604020202020204" charset="0"/>
              <a:cs typeface="Open Sans" panose="020B060402020202020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1067803" y="637482"/>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493167"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6" name="Folyamatábra: Feldolgozás 8">
            <a:extLst>
              <a:ext uri="{FF2B5EF4-FFF2-40B4-BE49-F238E27FC236}">
                <a16:creationId xmlns:a16="http://schemas.microsoft.com/office/drawing/2014/main" id="{5B59B324-D927-4FE4-93B0-FAEE7E7FA8CC}"/>
              </a:ext>
            </a:extLst>
          </p:cNvPr>
          <p:cNvSpPr/>
          <p:nvPr/>
        </p:nvSpPr>
        <p:spPr>
          <a:xfrm>
            <a:off x="1440782" y="2032360"/>
            <a:ext cx="6979318" cy="2334582"/>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hu-HU" sz="2000" b="1" dirty="0" err="1">
                <a:solidFill>
                  <a:srgbClr val="85402C"/>
                </a:solidFill>
                <a:latin typeface="Open Sans"/>
                <a:ea typeface="Open Sans"/>
                <a:cs typeface="Open Sans"/>
              </a:rPr>
              <a:t>Choose</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from</a:t>
            </a:r>
            <a:r>
              <a:rPr lang="hu-HU" sz="2000" b="1" dirty="0">
                <a:solidFill>
                  <a:srgbClr val="85402C"/>
                </a:solidFill>
                <a:latin typeface="Open Sans"/>
                <a:ea typeface="Open Sans"/>
                <a:cs typeface="Open Sans"/>
              </a:rPr>
              <a:t> a </a:t>
            </a:r>
            <a:r>
              <a:rPr lang="hu-HU" sz="2000" b="1" dirty="0" err="1">
                <a:solidFill>
                  <a:srgbClr val="85402C"/>
                </a:solidFill>
                <a:latin typeface="Open Sans"/>
                <a:ea typeface="Open Sans"/>
                <a:cs typeface="Open Sans"/>
              </a:rPr>
              <a:t>variety</a:t>
            </a:r>
            <a:r>
              <a:rPr lang="hu-HU" sz="2000" b="1" dirty="0">
                <a:solidFill>
                  <a:srgbClr val="85402C"/>
                </a:solidFill>
                <a:latin typeface="Open Sans"/>
                <a:ea typeface="Open Sans"/>
                <a:cs typeface="Open Sans"/>
              </a:rPr>
              <a:t> of </a:t>
            </a:r>
            <a:r>
              <a:rPr lang="hu-HU" sz="2000" b="1" dirty="0" err="1">
                <a:solidFill>
                  <a:srgbClr val="85402C"/>
                </a:solidFill>
                <a:latin typeface="Open Sans"/>
                <a:ea typeface="Open Sans"/>
                <a:cs typeface="Open Sans"/>
              </a:rPr>
              <a:t>providers</a:t>
            </a:r>
            <a:r>
              <a:rPr lang="hu-HU" sz="2000" b="1" dirty="0">
                <a:solidFill>
                  <a:srgbClr val="85402C"/>
                </a:solidFill>
                <a:latin typeface="Open Sans"/>
                <a:ea typeface="Open Sans"/>
                <a:cs typeface="Open Sans"/>
              </a:rPr>
              <a:t>:</a:t>
            </a:r>
          </a:p>
          <a:p>
            <a:endParaRPr lang="hu-HU" sz="2000" b="1" dirty="0">
              <a:solidFill>
                <a:srgbClr val="85402C"/>
              </a:solidFill>
              <a:latin typeface="Open Sans"/>
              <a:ea typeface="Open Sans"/>
              <a:cs typeface="Open Sans"/>
            </a:endParaRPr>
          </a:p>
          <a:p>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Yettel</a:t>
            </a:r>
            <a:r>
              <a:rPr lang="hu-HU" sz="2000" b="1" dirty="0">
                <a:solidFill>
                  <a:srgbClr val="85402C"/>
                </a:solidFill>
                <a:latin typeface="Open Sans"/>
                <a:ea typeface="Open Sans"/>
                <a:cs typeface="Open Sans"/>
              </a:rPr>
              <a:t>: </a:t>
            </a:r>
            <a:r>
              <a:rPr lang="hu-HU" sz="1600" b="1" dirty="0">
                <a:solidFill>
                  <a:srgbClr val="85402C"/>
                </a:solidFill>
                <a:latin typeface="Open Sans"/>
                <a:ea typeface="Open Sans"/>
                <a:cs typeface="Open Sans"/>
              </a:rPr>
              <a:t>(</a:t>
            </a:r>
            <a:r>
              <a:rPr lang="hu-HU" sz="1600" b="1" dirty="0" err="1">
                <a:solidFill>
                  <a:srgbClr val="85402C"/>
                </a:solidFill>
                <a:latin typeface="Open Sans"/>
                <a:ea typeface="Open Sans"/>
                <a:cs typeface="Open Sans"/>
              </a:rPr>
              <a:t>closest</a:t>
            </a:r>
            <a:r>
              <a:rPr lang="hu-HU" sz="1600" b="1" dirty="0">
                <a:solidFill>
                  <a:srgbClr val="85402C"/>
                </a:solidFill>
                <a:latin typeface="Open Sans"/>
                <a:ea typeface="Open Sans"/>
                <a:cs typeface="Open Sans"/>
              </a:rPr>
              <a:t> </a:t>
            </a:r>
            <a:r>
              <a:rPr lang="hu-HU" sz="1600" b="1" dirty="0" err="1">
                <a:solidFill>
                  <a:srgbClr val="85402C"/>
                </a:solidFill>
                <a:latin typeface="Open Sans"/>
                <a:ea typeface="Open Sans"/>
                <a:cs typeface="Open Sans"/>
              </a:rPr>
              <a:t>to</a:t>
            </a:r>
            <a:r>
              <a:rPr lang="hu-HU" sz="1600" b="1" dirty="0">
                <a:solidFill>
                  <a:srgbClr val="85402C"/>
                </a:solidFill>
                <a:latin typeface="Open Sans"/>
                <a:ea typeface="Open Sans"/>
                <a:cs typeface="Open Sans"/>
              </a:rPr>
              <a:t> </a:t>
            </a:r>
            <a:r>
              <a:rPr lang="hu-HU" sz="1600" b="1" dirty="0" err="1">
                <a:solidFill>
                  <a:srgbClr val="85402C"/>
                </a:solidFill>
                <a:latin typeface="Open Sans"/>
                <a:ea typeface="Open Sans"/>
                <a:cs typeface="Open Sans"/>
              </a:rPr>
              <a:t>the</a:t>
            </a:r>
            <a:r>
              <a:rPr lang="hu-HU" sz="1600" b="1" dirty="0">
                <a:solidFill>
                  <a:srgbClr val="85402C"/>
                </a:solidFill>
                <a:latin typeface="Open Sans"/>
                <a:ea typeface="Open Sans"/>
                <a:cs typeface="Open Sans"/>
              </a:rPr>
              <a:t> campus: Károly krt. 3/a, 1075 Hungary)</a:t>
            </a:r>
          </a:p>
          <a:p>
            <a:endParaRPr lang="hu-HU" sz="2000" b="1" dirty="0">
              <a:solidFill>
                <a:srgbClr val="85402C"/>
              </a:solidFill>
              <a:latin typeface="Open Sans"/>
              <a:ea typeface="Open Sans"/>
              <a:cs typeface="Open Sans"/>
            </a:endParaRPr>
          </a:p>
          <a:p>
            <a:r>
              <a:rPr lang="hu-HU" sz="2000" b="1" dirty="0">
                <a:solidFill>
                  <a:srgbClr val="85402C"/>
                </a:solidFill>
                <a:latin typeface="Open Sans"/>
                <a:ea typeface="Open Sans"/>
                <a:cs typeface="Open Sans"/>
              </a:rPr>
              <a:t>- Vodafone</a:t>
            </a:r>
            <a:endParaRPr lang="hu-HU" dirty="0">
              <a:cs typeface="Calibri"/>
            </a:endParaRPr>
          </a:p>
          <a:p>
            <a:endParaRPr lang="hu-HU"/>
          </a:p>
          <a:p>
            <a:r>
              <a:rPr lang="hu-HU" sz="2000" b="1" dirty="0">
                <a:solidFill>
                  <a:srgbClr val="85402C"/>
                </a:solidFill>
                <a:latin typeface="Open Sans"/>
                <a:ea typeface="Open Sans"/>
                <a:cs typeface="Open Sans"/>
              </a:rPr>
              <a:t>- Telekom</a:t>
            </a:r>
          </a:p>
        </p:txBody>
      </p:sp>
      <p:sp>
        <p:nvSpPr>
          <p:cNvPr id="7" name="Téglalap 18">
            <a:extLst>
              <a:ext uri="{FF2B5EF4-FFF2-40B4-BE49-F238E27FC236}">
                <a16:creationId xmlns:a16="http://schemas.microsoft.com/office/drawing/2014/main" id="{D8F3DC88-116F-4536-98D2-8BE696159DE0}"/>
              </a:ext>
            </a:extLst>
          </p:cNvPr>
          <p:cNvSpPr/>
          <p:nvPr/>
        </p:nvSpPr>
        <p:spPr>
          <a:xfrm>
            <a:off x="1068395" y="1814639"/>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2" descr="Logo&#10;&#10;Description automatically generated">
            <a:extLst>
              <a:ext uri="{FF2B5EF4-FFF2-40B4-BE49-F238E27FC236}">
                <a16:creationId xmlns:a16="http://schemas.microsoft.com/office/drawing/2014/main" id="{C0A79692-BEE3-5FDE-5263-9C6F3A75736C}"/>
              </a:ext>
            </a:extLst>
          </p:cNvPr>
          <p:cNvPicPr>
            <a:picLocks noChangeAspect="1"/>
          </p:cNvPicPr>
          <p:nvPr/>
        </p:nvPicPr>
        <p:blipFill>
          <a:blip r:embed="rId3"/>
          <a:stretch>
            <a:fillRect/>
          </a:stretch>
        </p:blipFill>
        <p:spPr>
          <a:xfrm>
            <a:off x="498809" y="2393781"/>
            <a:ext cx="942474" cy="724403"/>
          </a:xfrm>
          <a:prstGeom prst="rect">
            <a:avLst/>
          </a:prstGeom>
        </p:spPr>
      </p:pic>
      <p:pic>
        <p:nvPicPr>
          <p:cNvPr id="3" name="Picture 3" descr="Logo, company name&#10;&#10;Description automatically generated">
            <a:extLst>
              <a:ext uri="{FF2B5EF4-FFF2-40B4-BE49-F238E27FC236}">
                <a16:creationId xmlns:a16="http://schemas.microsoft.com/office/drawing/2014/main" id="{260FEDE8-3AD6-EDC6-E1F8-078EB3D7C854}"/>
              </a:ext>
            </a:extLst>
          </p:cNvPr>
          <p:cNvPicPr>
            <a:picLocks noChangeAspect="1"/>
          </p:cNvPicPr>
          <p:nvPr/>
        </p:nvPicPr>
        <p:blipFill>
          <a:blip r:embed="rId4"/>
          <a:stretch>
            <a:fillRect/>
          </a:stretch>
        </p:blipFill>
        <p:spPr>
          <a:xfrm>
            <a:off x="498809" y="3123197"/>
            <a:ext cx="942474" cy="619126"/>
          </a:xfrm>
          <a:prstGeom prst="rect">
            <a:avLst/>
          </a:prstGeom>
        </p:spPr>
      </p:pic>
      <p:pic>
        <p:nvPicPr>
          <p:cNvPr id="4" name="Picture 4" descr="Icon&#10;&#10;Description automatically generated">
            <a:extLst>
              <a:ext uri="{FF2B5EF4-FFF2-40B4-BE49-F238E27FC236}">
                <a16:creationId xmlns:a16="http://schemas.microsoft.com/office/drawing/2014/main" id="{0DE95A4C-7E4F-B801-D8B9-1B62C9B781ED}"/>
              </a:ext>
            </a:extLst>
          </p:cNvPr>
          <p:cNvPicPr>
            <a:picLocks noChangeAspect="1"/>
          </p:cNvPicPr>
          <p:nvPr/>
        </p:nvPicPr>
        <p:blipFill>
          <a:blip r:embed="rId5"/>
          <a:stretch>
            <a:fillRect/>
          </a:stretch>
        </p:blipFill>
        <p:spPr>
          <a:xfrm>
            <a:off x="498809" y="3747335"/>
            <a:ext cx="942475" cy="619126"/>
          </a:xfrm>
          <a:prstGeom prst="rect">
            <a:avLst/>
          </a:prstGeom>
        </p:spPr>
      </p:pic>
    </p:spTree>
    <p:extLst>
      <p:ext uri="{BB962C8B-B14F-4D97-AF65-F5344CB8AC3E}">
        <p14:creationId xmlns:p14="http://schemas.microsoft.com/office/powerpoint/2010/main" val="2784374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53565A"/>
        </a:solidFill>
        <a:effectLst/>
      </p:bgPr>
    </p:bg>
    <p:spTree>
      <p:nvGrpSpPr>
        <p:cNvPr id="1" name=""/>
        <p:cNvGrpSpPr/>
        <p:nvPr/>
      </p:nvGrpSpPr>
      <p:grpSpPr>
        <a:xfrm>
          <a:off x="0" y="0"/>
          <a:ext cx="0" cy="0"/>
          <a:chOff x="0" y="0"/>
          <a:chExt cx="0" cy="0"/>
        </a:xfrm>
      </p:grpSpPr>
      <p:sp>
        <p:nvSpPr>
          <p:cNvPr id="9" name="Folyamatábra: Feldolgozás 8">
            <a:extLst>
              <a:ext uri="{FF2B5EF4-FFF2-40B4-BE49-F238E27FC236}">
                <a16:creationId xmlns:a16="http://schemas.microsoft.com/office/drawing/2014/main" id="{5B59B324-D927-4FE4-93B0-FAEE7E7FA8CC}"/>
              </a:ext>
            </a:extLst>
          </p:cNvPr>
          <p:cNvSpPr/>
          <p:nvPr/>
        </p:nvSpPr>
        <p:spPr>
          <a:xfrm>
            <a:off x="1447800" y="882923"/>
            <a:ext cx="1693946" cy="545827"/>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r>
              <a:rPr lang="hu-HU" sz="2000" b="1" dirty="0" err="1">
                <a:solidFill>
                  <a:srgbClr val="85402C"/>
                </a:solidFill>
                <a:latin typeface="Open Sans"/>
                <a:ea typeface="Open Sans"/>
                <a:cs typeface="Open Sans"/>
              </a:rPr>
              <a:t>Summary</a:t>
            </a:r>
            <a:endParaRPr lang="hu-HU" sz="2000" b="1" dirty="0" err="1">
              <a:solidFill>
                <a:srgbClr val="85402C"/>
              </a:solidFill>
              <a:latin typeface="Open Sans" panose="020B0604020202020204" charset="0"/>
              <a:ea typeface="Open Sans" panose="020B0604020202020204" charset="0"/>
              <a:cs typeface="Open Sans" panose="020B060402020202020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1022684" y="667561"/>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1" name="Szövegdoboz 10"/>
          <p:cNvSpPr txBox="1"/>
          <p:nvPr/>
        </p:nvSpPr>
        <p:spPr>
          <a:xfrm>
            <a:off x="7493167" y="4668291"/>
            <a:ext cx="1377300" cy="307777"/>
          </a:xfrm>
          <a:prstGeom prst="rect">
            <a:avLst/>
          </a:prstGeom>
          <a:noFill/>
        </p:spPr>
        <p:txBody>
          <a:bodyPr wrap="non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effectLst/>
                <a:uLnTx/>
                <a:uFillTx/>
                <a:latin typeface="Goldenbook"/>
                <a:ea typeface="Open Sans"/>
                <a:cs typeface="Open Sans"/>
              </a:rPr>
              <a:t>Orientation</a:t>
            </a:r>
            <a:r>
              <a:rPr kumimoji="0" lang="hu-HU" sz="1400" b="0" i="0" u="none" strike="noStrike" kern="1200" cap="none" spc="0" normalizeH="0" baseline="0" noProof="0" dirty="0">
                <a:ln>
                  <a:noFill/>
                </a:ln>
                <a:effectLst/>
                <a:uLnTx/>
                <a:uFillTx/>
                <a:latin typeface="Goldenbook"/>
                <a:ea typeface="Open Sans"/>
                <a:cs typeface="Open Sans"/>
              </a:rPr>
              <a:t> </a:t>
            </a:r>
            <a:r>
              <a:rPr kumimoji="0" lang="hu-HU" sz="1400" b="0" i="0" u="none" strike="noStrike" kern="1200" cap="none" spc="0" normalizeH="0" baseline="0" noProof="0" dirty="0" err="1">
                <a:ln>
                  <a:noFill/>
                </a:ln>
                <a:effectLst/>
                <a:uLnTx/>
                <a:uFillTx/>
                <a:latin typeface="Goldenbook"/>
                <a:ea typeface="Open Sans"/>
                <a:cs typeface="Open Sans"/>
              </a:rPr>
              <a:t>Days</a:t>
            </a:r>
          </a:p>
        </p:txBody>
      </p:sp>
      <p:sp>
        <p:nvSpPr>
          <p:cNvPr id="6" name="Folyamatábra: Feldolgozás 8">
            <a:extLst>
              <a:ext uri="{FF2B5EF4-FFF2-40B4-BE49-F238E27FC236}">
                <a16:creationId xmlns:a16="http://schemas.microsoft.com/office/drawing/2014/main" id="{5B59B324-D927-4FE4-93B0-FAEE7E7FA8CC}"/>
              </a:ext>
            </a:extLst>
          </p:cNvPr>
          <p:cNvSpPr/>
          <p:nvPr/>
        </p:nvSpPr>
        <p:spPr>
          <a:xfrm>
            <a:off x="1448301" y="1596215"/>
            <a:ext cx="6934200" cy="2770726"/>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r>
              <a:rPr lang="hu-HU" sz="2000" b="1" dirty="0">
                <a:solidFill>
                  <a:srgbClr val="85402C"/>
                </a:solidFill>
                <a:latin typeface="Open Sans"/>
                <a:ea typeface="Open Sans"/>
                <a:cs typeface="Open Sans"/>
              </a:rPr>
              <a:t>- Health </a:t>
            </a:r>
            <a:r>
              <a:rPr lang="hu-HU" sz="2000" b="1" dirty="0" err="1">
                <a:solidFill>
                  <a:srgbClr val="85402C"/>
                </a:solidFill>
                <a:latin typeface="Open Sans"/>
                <a:ea typeface="Open Sans"/>
                <a:cs typeface="Open Sans"/>
              </a:rPr>
              <a:t>Insurance</a:t>
            </a:r>
            <a:r>
              <a:rPr lang="hu-HU" sz="2000" b="1" dirty="0">
                <a:solidFill>
                  <a:srgbClr val="85402C"/>
                </a:solidFill>
                <a:latin typeface="Open Sans"/>
                <a:ea typeface="Open Sans"/>
                <a:cs typeface="Open Sans"/>
              </a:rPr>
              <a:t>:</a:t>
            </a:r>
          </a:p>
          <a:p>
            <a:pPr marL="342900" indent="-342900">
              <a:buFont typeface="Wingdings"/>
              <a:buChar char="§"/>
            </a:pPr>
            <a:r>
              <a:rPr lang="hu-HU" sz="2000" dirty="0">
                <a:solidFill>
                  <a:srgbClr val="85402C"/>
                </a:solidFill>
                <a:latin typeface="Open Sans"/>
                <a:ea typeface="Open Sans"/>
                <a:cs typeface="Open Sans"/>
              </a:rPr>
              <a:t>A) </a:t>
            </a:r>
            <a:r>
              <a:rPr lang="hu-HU" sz="2000" dirty="0" err="1">
                <a:solidFill>
                  <a:srgbClr val="85402C"/>
                </a:solidFill>
                <a:latin typeface="Open Sans"/>
                <a:ea typeface="Open Sans"/>
                <a:cs typeface="Open Sans"/>
              </a:rPr>
              <a:t>Scholarship</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holders</a:t>
            </a:r>
            <a:r>
              <a:rPr lang="hu-HU" sz="2000"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Covered</a:t>
            </a:r>
            <a:r>
              <a:rPr lang="hu-HU" sz="2000" dirty="0">
                <a:solidFill>
                  <a:srgbClr val="85402C"/>
                </a:solidFill>
                <a:latin typeface="Open Sans"/>
                <a:ea typeface="Open Sans"/>
                <a:cs typeface="Open Sans"/>
              </a:rPr>
              <a:t> (must </a:t>
            </a:r>
            <a:r>
              <a:rPr lang="hu-HU" sz="2000" dirty="0" err="1">
                <a:solidFill>
                  <a:srgbClr val="85402C"/>
                </a:solidFill>
                <a:latin typeface="Open Sans"/>
                <a:ea typeface="Open Sans"/>
                <a:cs typeface="Open Sans"/>
              </a:rPr>
              <a:t>have</a:t>
            </a:r>
            <a:r>
              <a:rPr lang="hu-HU" sz="2000" dirty="0">
                <a:solidFill>
                  <a:srgbClr val="85402C"/>
                </a:solidFill>
                <a:latin typeface="Open Sans"/>
                <a:ea typeface="Open Sans"/>
                <a:cs typeface="Open Sans"/>
              </a:rPr>
              <a:t> a TAJ szám/</a:t>
            </a:r>
            <a:r>
              <a:rPr lang="hu-HU" sz="2000" dirty="0" err="1">
                <a:solidFill>
                  <a:srgbClr val="85402C"/>
                </a:solidFill>
                <a:latin typeface="Open Sans"/>
                <a:ea typeface="Open Sans"/>
                <a:cs typeface="Open Sans"/>
              </a:rPr>
              <a:t>number</a:t>
            </a:r>
            <a:r>
              <a:rPr lang="hu-HU" sz="2000" dirty="0">
                <a:solidFill>
                  <a:srgbClr val="85402C"/>
                </a:solidFill>
                <a:latin typeface="Open Sans"/>
                <a:ea typeface="Open Sans"/>
                <a:cs typeface="Open Sans"/>
              </a:rPr>
              <a:t>, </a:t>
            </a:r>
            <a:r>
              <a:rPr lang="hu-HU" sz="2000" b="1" dirty="0">
                <a:solidFill>
                  <a:srgbClr val="85402C"/>
                </a:solidFill>
                <a:latin typeface="Open Sans"/>
                <a:ea typeface="Open Sans"/>
                <a:cs typeface="Open Sans"/>
              </a:rPr>
              <a:t>go </a:t>
            </a:r>
            <a:r>
              <a:rPr lang="hu-HU" sz="2000" b="1" dirty="0" err="1">
                <a:solidFill>
                  <a:srgbClr val="85402C"/>
                </a:solidFill>
                <a:latin typeface="Open Sans"/>
                <a:ea typeface="Open Sans"/>
                <a:cs typeface="Open Sans"/>
              </a:rPr>
              <a:t>to</a:t>
            </a:r>
            <a:r>
              <a:rPr lang="hu-HU" sz="2000" b="1" dirty="0">
                <a:solidFill>
                  <a:srgbClr val="85402C"/>
                </a:solidFill>
                <a:latin typeface="Open Sans"/>
                <a:ea typeface="Open Sans"/>
                <a:cs typeface="Open Sans"/>
              </a:rPr>
              <a:t> Quaestura</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for</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assistance</a:t>
            </a:r>
            <a:r>
              <a:rPr lang="hu-HU" sz="2000" dirty="0">
                <a:solidFill>
                  <a:srgbClr val="85402C"/>
                </a:solidFill>
                <a:latin typeface="Open Sans"/>
                <a:ea typeface="Open Sans"/>
                <a:cs typeface="Open Sans"/>
              </a:rPr>
              <a:t>)</a:t>
            </a:r>
          </a:p>
          <a:p>
            <a:pPr marL="342900" indent="-342900">
              <a:buFont typeface="Wingdings"/>
              <a:buChar char="§"/>
            </a:pPr>
            <a:r>
              <a:rPr lang="hu-HU" sz="2000" dirty="0">
                <a:solidFill>
                  <a:srgbClr val="85402C"/>
                </a:solidFill>
                <a:latin typeface="Open Sans"/>
                <a:ea typeface="Open Sans"/>
                <a:cs typeface="Open Sans"/>
              </a:rPr>
              <a:t>B) </a:t>
            </a:r>
            <a:r>
              <a:rPr lang="hu-HU" sz="2000" dirty="0" err="1">
                <a:solidFill>
                  <a:srgbClr val="85402C"/>
                </a:solidFill>
                <a:latin typeface="Open Sans"/>
                <a:ea typeface="Open Sans"/>
                <a:cs typeface="Open Sans"/>
              </a:rPr>
              <a:t>Self-payed</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students</a:t>
            </a:r>
            <a:r>
              <a:rPr lang="hu-HU" sz="2000"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Buy</a:t>
            </a:r>
            <a:r>
              <a:rPr lang="hu-HU" sz="2000" b="1" dirty="0">
                <a:solidFill>
                  <a:srgbClr val="85402C"/>
                </a:solidFill>
                <a:latin typeface="Open Sans"/>
                <a:ea typeface="Open Sans"/>
                <a:cs typeface="Open Sans"/>
              </a:rPr>
              <a:t> an </a:t>
            </a:r>
            <a:r>
              <a:rPr lang="hu-HU" sz="2000" b="1" dirty="0" err="1">
                <a:solidFill>
                  <a:srgbClr val="85402C"/>
                </a:solidFill>
                <a:latin typeface="Open Sans"/>
                <a:ea typeface="Open Sans"/>
                <a:cs typeface="Open Sans"/>
              </a:rPr>
              <a:t>insurance</a:t>
            </a:r>
            <a:r>
              <a:rPr lang="hu-HU" sz="2000" b="1" dirty="0">
                <a:solidFill>
                  <a:srgbClr val="85402C"/>
                </a:solidFill>
                <a:latin typeface="Open Sans"/>
                <a:ea typeface="Open Sans"/>
                <a:cs typeface="Open Sans"/>
              </a:rPr>
              <a:t> policy in Quaestura</a:t>
            </a:r>
            <a:r>
              <a:rPr lang="hu-HU" sz="2000" dirty="0">
                <a:solidFill>
                  <a:srgbClr val="85402C"/>
                </a:solidFill>
                <a:latin typeface="Open Sans"/>
                <a:ea typeface="Open Sans"/>
                <a:cs typeface="Open Sans"/>
              </a:rPr>
              <a:t> (Egyetem tér 5., 1053 </a:t>
            </a:r>
            <a:r>
              <a:rPr lang="hu-HU" sz="2000" dirty="0" err="1">
                <a:solidFill>
                  <a:srgbClr val="85402C"/>
                </a:solidFill>
                <a:latin typeface="Open Sans"/>
                <a:ea typeface="Open Sans"/>
                <a:cs typeface="Open Sans"/>
              </a:rPr>
              <a:t>Bp</a:t>
            </a:r>
            <a:r>
              <a:rPr lang="hu-HU" sz="2000" dirty="0">
                <a:solidFill>
                  <a:srgbClr val="85402C"/>
                </a:solidFill>
                <a:latin typeface="Open Sans"/>
                <a:ea typeface="Open Sans"/>
                <a:cs typeface="Open Sans"/>
              </a:rPr>
              <a:t>)</a:t>
            </a:r>
          </a:p>
          <a:p>
            <a:r>
              <a:rPr lang="hu-HU" sz="2000"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Student</a:t>
            </a:r>
            <a:r>
              <a:rPr lang="hu-HU" sz="2000" b="1" dirty="0">
                <a:solidFill>
                  <a:srgbClr val="85402C"/>
                </a:solidFill>
                <a:latin typeface="Open Sans"/>
                <a:ea typeface="Open Sans"/>
                <a:cs typeface="Open Sans"/>
              </a:rPr>
              <a:t> </a:t>
            </a:r>
            <a:r>
              <a:rPr lang="hu-HU" sz="2000" b="1" dirty="0" err="1">
                <a:solidFill>
                  <a:srgbClr val="85402C"/>
                </a:solidFill>
                <a:latin typeface="Open Sans"/>
                <a:ea typeface="Open Sans"/>
                <a:cs typeface="Open Sans"/>
              </a:rPr>
              <a:t>Card</a:t>
            </a:r>
            <a:r>
              <a:rPr lang="hu-HU" sz="2000" dirty="0">
                <a:solidFill>
                  <a:srgbClr val="85402C"/>
                </a:solidFill>
                <a:latin typeface="Open Sans"/>
                <a:ea typeface="Open Sans"/>
                <a:cs typeface="Open Sans"/>
              </a:rPr>
              <a:t>: Quaestura (</a:t>
            </a:r>
            <a:r>
              <a:rPr lang="hu-HU" sz="2000" dirty="0" err="1">
                <a:solidFill>
                  <a:srgbClr val="85402C"/>
                </a:solidFill>
                <a:latin typeface="Open Sans"/>
                <a:ea typeface="Open Sans"/>
                <a:cs typeface="Open Sans"/>
              </a:rPr>
              <a:t>after</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registration</a:t>
            </a:r>
            <a:r>
              <a:rPr lang="hu-HU" sz="2000" dirty="0">
                <a:solidFill>
                  <a:srgbClr val="85402C"/>
                </a:solidFill>
                <a:latin typeface="Open Sans"/>
                <a:ea typeface="Open Sans"/>
                <a:cs typeface="Open Sans"/>
              </a:rPr>
              <a:t>)</a:t>
            </a:r>
          </a:p>
          <a:p>
            <a:r>
              <a:rPr lang="hu-HU" sz="2000" dirty="0">
                <a:solidFill>
                  <a:srgbClr val="85402C"/>
                </a:solidFill>
                <a:latin typeface="Open Sans"/>
                <a:ea typeface="Open Sans"/>
                <a:cs typeface="Open Sans"/>
              </a:rPr>
              <a:t>- </a:t>
            </a:r>
            <a:r>
              <a:rPr lang="hu-HU" sz="2000" b="1" dirty="0">
                <a:solidFill>
                  <a:srgbClr val="85402C"/>
                </a:solidFill>
                <a:latin typeface="Open Sans"/>
                <a:ea typeface="Open Sans"/>
                <a:cs typeface="Open Sans"/>
              </a:rPr>
              <a:t>Mobile </a:t>
            </a:r>
            <a:r>
              <a:rPr lang="hu-HU" sz="2000" b="1" dirty="0" err="1">
                <a:solidFill>
                  <a:srgbClr val="85402C"/>
                </a:solidFill>
                <a:latin typeface="Open Sans"/>
                <a:ea typeface="Open Sans"/>
                <a:cs typeface="Open Sans"/>
              </a:rPr>
              <a:t>Phone</a:t>
            </a:r>
            <a:r>
              <a:rPr lang="hu-HU" sz="2000" b="1" dirty="0">
                <a:solidFill>
                  <a:srgbClr val="85402C"/>
                </a:solidFill>
                <a:latin typeface="Open Sans"/>
                <a:ea typeface="Open Sans"/>
                <a:cs typeface="Open Sans"/>
              </a:rPr>
              <a:t>/SIM </a:t>
            </a:r>
            <a:r>
              <a:rPr lang="hu-HU" sz="2000" b="1" dirty="0" err="1">
                <a:solidFill>
                  <a:srgbClr val="85402C"/>
                </a:solidFill>
                <a:latin typeface="Open Sans"/>
                <a:ea typeface="Open Sans"/>
                <a:cs typeface="Open Sans"/>
              </a:rPr>
              <a:t>Card</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Yettel</a:t>
            </a:r>
            <a:r>
              <a:rPr lang="hu-HU" sz="2000" dirty="0">
                <a:solidFill>
                  <a:srgbClr val="85402C"/>
                </a:solidFill>
                <a:latin typeface="Open Sans"/>
                <a:ea typeface="Open Sans"/>
                <a:cs typeface="Open Sans"/>
              </a:rPr>
              <a:t>, Vodafone, Telekom (</a:t>
            </a:r>
            <a:r>
              <a:rPr lang="hu-HU" sz="2000" dirty="0" err="1">
                <a:solidFill>
                  <a:srgbClr val="85402C"/>
                </a:solidFill>
                <a:latin typeface="Open Sans"/>
                <a:ea typeface="Open Sans"/>
                <a:cs typeface="Open Sans"/>
              </a:rPr>
              <a:t>find</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your</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provider</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google</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your</a:t>
            </a:r>
            <a:r>
              <a:rPr lang="hu-HU" sz="2000" dirty="0">
                <a:solidFill>
                  <a:srgbClr val="85402C"/>
                </a:solidFill>
                <a:latin typeface="Open Sans"/>
                <a:ea typeface="Open Sans"/>
                <a:cs typeface="Open Sans"/>
              </a:rPr>
              <a:t> </a:t>
            </a:r>
            <a:r>
              <a:rPr lang="hu-HU" sz="2000" dirty="0" err="1">
                <a:solidFill>
                  <a:srgbClr val="85402C"/>
                </a:solidFill>
                <a:latin typeface="Open Sans"/>
                <a:ea typeface="Open Sans"/>
                <a:cs typeface="Open Sans"/>
              </a:rPr>
              <a:t>nearest</a:t>
            </a:r>
            <a:r>
              <a:rPr lang="hu-HU" sz="2000" dirty="0">
                <a:solidFill>
                  <a:srgbClr val="85402C"/>
                </a:solidFill>
                <a:latin typeface="Open Sans"/>
                <a:ea typeface="Open Sans"/>
                <a:cs typeface="Open Sans"/>
              </a:rPr>
              <a:t> spot, go </a:t>
            </a:r>
            <a:r>
              <a:rPr lang="hu-HU" sz="2000" dirty="0" err="1">
                <a:solidFill>
                  <a:srgbClr val="85402C"/>
                </a:solidFill>
                <a:latin typeface="Open Sans"/>
                <a:ea typeface="Open Sans"/>
                <a:cs typeface="Open Sans"/>
              </a:rPr>
              <a:t>to</a:t>
            </a:r>
            <a:r>
              <a:rPr lang="hu-HU" sz="2000" dirty="0">
                <a:solidFill>
                  <a:srgbClr val="85402C"/>
                </a:solidFill>
                <a:latin typeface="Open Sans"/>
                <a:ea typeface="Open Sans"/>
                <a:cs typeface="Open Sans"/>
              </a:rPr>
              <a:t> a shopping </a:t>
            </a:r>
            <a:r>
              <a:rPr lang="hu-HU" sz="2000" dirty="0" err="1">
                <a:solidFill>
                  <a:srgbClr val="85402C"/>
                </a:solidFill>
                <a:latin typeface="Open Sans"/>
                <a:ea typeface="Open Sans"/>
                <a:cs typeface="Open Sans"/>
              </a:rPr>
              <a:t>mall</a:t>
            </a:r>
            <a:r>
              <a:rPr lang="hu-HU" sz="2000" dirty="0">
                <a:solidFill>
                  <a:srgbClr val="85402C"/>
                </a:solidFill>
                <a:latin typeface="Open Sans"/>
                <a:ea typeface="Open Sans"/>
                <a:cs typeface="Open Sans"/>
              </a:rPr>
              <a:t>)</a:t>
            </a:r>
          </a:p>
        </p:txBody>
      </p:sp>
      <p:sp>
        <p:nvSpPr>
          <p:cNvPr id="7" name="Téglalap 18">
            <a:extLst>
              <a:ext uri="{FF2B5EF4-FFF2-40B4-BE49-F238E27FC236}">
                <a16:creationId xmlns:a16="http://schemas.microsoft.com/office/drawing/2014/main" id="{D8F3DC88-116F-4536-98D2-8BE696159DE0}"/>
              </a:ext>
            </a:extLst>
          </p:cNvPr>
          <p:cNvSpPr/>
          <p:nvPr/>
        </p:nvSpPr>
        <p:spPr>
          <a:xfrm>
            <a:off x="1008238" y="1558968"/>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hu-HU" sz="32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hu-HU" sz="32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9486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4514850"/>
            <a:ext cx="9144000" cy="628650"/>
          </a:xfrm>
          <a:prstGeom prst="rect">
            <a:avLst/>
          </a:prstGeom>
        </p:spPr>
      </p:pic>
      <p:sp>
        <p:nvSpPr>
          <p:cNvPr id="9" name="Folyamatábra: Feldolgozás 8">
            <a:extLst>
              <a:ext uri="{FF2B5EF4-FFF2-40B4-BE49-F238E27FC236}">
                <a16:creationId xmlns:a16="http://schemas.microsoft.com/office/drawing/2014/main" id="{5B59B324-D927-4FE4-93B0-FAEE7E7FA8CC}"/>
              </a:ext>
            </a:extLst>
          </p:cNvPr>
          <p:cNvSpPr/>
          <p:nvPr/>
        </p:nvSpPr>
        <p:spPr>
          <a:xfrm>
            <a:off x="457200" y="257418"/>
            <a:ext cx="5242245" cy="485531"/>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800"/>
              </a:lnSpc>
            </a:pPr>
            <a:r>
              <a:rPr lang="hu-HU" sz="2000" b="1">
                <a:solidFill>
                  <a:srgbClr val="85402C"/>
                </a:solidFill>
                <a:latin typeface="Open Sans" panose="020B0604020202020204" charset="0"/>
                <a:ea typeface="Open Sans" panose="020B0604020202020204" charset="0"/>
                <a:cs typeface="Open Sans" panose="020B0604020202020204" charset="0"/>
              </a:rPr>
              <a:t>Campus</a:t>
            </a:r>
            <a:endParaRPr lang="en-US" sz="2000" b="1">
              <a:solidFill>
                <a:srgbClr val="85402C"/>
              </a:solidFill>
              <a:latin typeface="Open Sans" panose="020B0604020202020204" charset="0"/>
              <a:ea typeface="Open Sans" panose="020B0604020202020204" charset="0"/>
              <a:cs typeface="Open Sans" panose="020B0604020202020204" charset="0"/>
            </a:endParaRPr>
          </a:p>
        </p:txBody>
      </p:sp>
      <p:sp>
        <p:nvSpPr>
          <p:cNvPr id="12" name="Szövegdoboz 11">
            <a:extLst>
              <a:ext uri="{FF2B5EF4-FFF2-40B4-BE49-F238E27FC236}">
                <a16:creationId xmlns:a16="http://schemas.microsoft.com/office/drawing/2014/main" id="{1FB9E571-458F-416E-9F21-11CC008F518C}"/>
              </a:ext>
            </a:extLst>
          </p:cNvPr>
          <p:cNvSpPr txBox="1"/>
          <p:nvPr/>
        </p:nvSpPr>
        <p:spPr>
          <a:xfrm>
            <a:off x="7490159" y="4678043"/>
            <a:ext cx="2703852" cy="307777"/>
          </a:xfrm>
          <a:prstGeom prst="rect">
            <a:avLst/>
          </a:prstGeom>
          <a:noFill/>
        </p:spPr>
        <p:txBody>
          <a:bodyPr wrap="square" lIns="91440" tIns="45720" rIns="91440" bIns="45720" anchor="t">
            <a:spAutoFit/>
          </a:bodyPr>
          <a:lstStyle/>
          <a:p>
            <a:pPr>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endParaRPr lang="hu-HU" sz="1400" dirty="0">
              <a:latin typeface="Goldenbook"/>
              <a:ea typeface="Open Sans"/>
              <a:cs typeface="Open Sans"/>
            </a:endParaRPr>
          </a:p>
        </p:txBody>
      </p:sp>
      <p:pic>
        <p:nvPicPr>
          <p:cNvPr id="1030" name="Picture 6" descr="Trefort-kerti Campu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63182"/>
            <a:ext cx="5486400" cy="318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909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4514850"/>
            <a:ext cx="9144000" cy="628650"/>
          </a:xfrm>
          <a:prstGeom prst="rect">
            <a:avLst/>
          </a:prstGeom>
        </p:spPr>
      </p:pic>
      <p:sp>
        <p:nvSpPr>
          <p:cNvPr id="9" name="Folyamatábra: Feldolgozás 8">
            <a:extLst>
              <a:ext uri="{FF2B5EF4-FFF2-40B4-BE49-F238E27FC236}">
                <a16:creationId xmlns:a16="http://schemas.microsoft.com/office/drawing/2014/main" id="{5B59B324-D927-4FE4-93B0-FAEE7E7FA8CC}"/>
              </a:ext>
            </a:extLst>
          </p:cNvPr>
          <p:cNvSpPr/>
          <p:nvPr/>
        </p:nvSpPr>
        <p:spPr>
          <a:xfrm>
            <a:off x="457200" y="257419"/>
            <a:ext cx="5242245" cy="381000"/>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800"/>
              </a:lnSpc>
            </a:pPr>
            <a:r>
              <a:rPr lang="hu-HU" sz="2000" b="1">
                <a:solidFill>
                  <a:srgbClr val="85402C"/>
                </a:solidFill>
                <a:latin typeface="Garamond" panose="02020404030301010803" pitchFamily="18" charset="0"/>
              </a:rPr>
              <a:t>Where is Your Dept of Int Affairs (DIA)?</a:t>
            </a:r>
            <a:endParaRPr lang="en-US" sz="2000" b="1">
              <a:solidFill>
                <a:srgbClr val="85402C"/>
              </a:solidFill>
              <a:latin typeface="Garamond" panose="02020404030301010803" pitchFamily="18" charset="0"/>
            </a:endParaRPr>
          </a:p>
        </p:txBody>
      </p:sp>
      <p:sp>
        <p:nvSpPr>
          <p:cNvPr id="12" name="Szövegdoboz 11">
            <a:extLst>
              <a:ext uri="{FF2B5EF4-FFF2-40B4-BE49-F238E27FC236}">
                <a16:creationId xmlns:a16="http://schemas.microsoft.com/office/drawing/2014/main" id="{1FB9E571-458F-416E-9F21-11CC008F518C}"/>
              </a:ext>
            </a:extLst>
          </p:cNvPr>
          <p:cNvSpPr txBox="1"/>
          <p:nvPr/>
        </p:nvSpPr>
        <p:spPr>
          <a:xfrm>
            <a:off x="7520238" y="4678043"/>
            <a:ext cx="2703852" cy="307777"/>
          </a:xfrm>
          <a:prstGeom prst="rect">
            <a:avLst/>
          </a:prstGeom>
          <a:noFill/>
        </p:spPr>
        <p:txBody>
          <a:bodyPr wrap="square" lIns="91440" tIns="45720" rIns="91440" bIns="45720" anchor="t">
            <a:spAutoFit/>
          </a:bodyPr>
          <a:lstStyle/>
          <a:p>
            <a:pPr>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endParaRPr lang="hu-HU" sz="1400" dirty="0" err="1">
              <a:latin typeface="Goldenbook" panose="02070502060405060302" charset="-18"/>
              <a:ea typeface="Open Sans" panose="020B0604020202020204" charset="0"/>
              <a:cs typeface="Open Sans" panose="020B0604020202020204" charset="0"/>
            </a:endParaRPr>
          </a:p>
        </p:txBody>
      </p:sp>
      <p:sp>
        <p:nvSpPr>
          <p:cNvPr id="6" name="Folyamatábra: Feldolgozás 8">
            <a:extLst>
              <a:ext uri="{FF2B5EF4-FFF2-40B4-BE49-F238E27FC236}">
                <a16:creationId xmlns:a16="http://schemas.microsoft.com/office/drawing/2014/main" id="{5B59B324-D927-4FE4-93B0-FAEE7E7FA8CC}"/>
              </a:ext>
            </a:extLst>
          </p:cNvPr>
          <p:cNvSpPr/>
          <p:nvPr/>
        </p:nvSpPr>
        <p:spPr>
          <a:xfrm>
            <a:off x="457200" y="1276350"/>
            <a:ext cx="3314700" cy="1643789"/>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hu-HU" sz="2000" b="1">
                <a:solidFill>
                  <a:srgbClr val="85402C"/>
                </a:solidFill>
                <a:latin typeface="Garamond" panose="02020404030301010803" pitchFamily="18" charset="0"/>
              </a:rPr>
              <a:t>Múzeum krt. 4/A</a:t>
            </a:r>
          </a:p>
          <a:p>
            <a:r>
              <a:rPr lang="hu-HU" sz="2000" b="1">
                <a:solidFill>
                  <a:srgbClr val="85402C"/>
                </a:solidFill>
                <a:latin typeface="Garamond" panose="02020404030301010803" pitchFamily="18" charset="0"/>
              </a:rPr>
              <a:t>1088 Budapest</a:t>
            </a:r>
          </a:p>
          <a:p>
            <a:r>
              <a:rPr lang="hu-HU" sz="2000" b="1">
                <a:solidFill>
                  <a:srgbClr val="85402C"/>
                </a:solidFill>
                <a:latin typeface="Garamond" panose="02020404030301010803" pitchFamily="18" charset="0"/>
              </a:rPr>
              <a:t>Ground floor, room 31</a:t>
            </a:r>
          </a:p>
          <a:p>
            <a:r>
              <a:rPr lang="hu-HU" sz="2000" b="1">
                <a:solidFill>
                  <a:srgbClr val="85402C"/>
                </a:solidFill>
                <a:latin typeface="Garamond" panose="02020404030301010803" pitchFamily="18" charset="0"/>
              </a:rPr>
              <a:t>(Attila STARCEVIC and</a:t>
            </a:r>
          </a:p>
          <a:p>
            <a:r>
              <a:rPr lang="hu-HU" sz="2000" b="1">
                <a:solidFill>
                  <a:srgbClr val="85402C"/>
                </a:solidFill>
                <a:latin typeface="Garamond" panose="02020404030301010803" pitchFamily="18" charset="0"/>
              </a:rPr>
              <a:t>Dóra SZABÓ)</a:t>
            </a:r>
            <a:endParaRPr lang="en-GB" sz="2000" b="1">
              <a:solidFill>
                <a:srgbClr val="85402C"/>
              </a:solidFill>
              <a:latin typeface="Garamond" panose="02020404030301010803" pitchFamily="18" charset="0"/>
            </a:endParaRPr>
          </a:p>
        </p:txBody>
      </p:sp>
      <p:pic>
        <p:nvPicPr>
          <p:cNvPr id="11" name="Picture 6" descr="Trefort-kerti Campu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1047750"/>
            <a:ext cx="4953000" cy="2876673"/>
          </a:xfrm>
          <a:prstGeom prst="rect">
            <a:avLst/>
          </a:prstGeom>
          <a:noFill/>
          <a:extLst>
            <a:ext uri="{909E8E84-426E-40DD-AFC4-6F175D3DCCD1}">
              <a14:hiddenFill xmlns:a14="http://schemas.microsoft.com/office/drawing/2010/main">
                <a:solidFill>
                  <a:srgbClr val="FFFFFF"/>
                </a:solidFill>
              </a14:hiddenFill>
            </a:ext>
          </a:extLst>
        </p:spPr>
      </p:pic>
      <p:sp>
        <p:nvSpPr>
          <p:cNvPr id="10" name="Jobbra nyíl 7"/>
          <p:cNvSpPr/>
          <p:nvPr/>
        </p:nvSpPr>
        <p:spPr>
          <a:xfrm rot="5400000">
            <a:off x="5752099" y="2568482"/>
            <a:ext cx="573873" cy="34327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Jobbra nyíl 7">
            <a:extLst>
              <a:ext uri="{FF2B5EF4-FFF2-40B4-BE49-F238E27FC236}">
                <a16:creationId xmlns:a16="http://schemas.microsoft.com/office/drawing/2014/main" id="{E4C2EE33-11EF-44BA-8311-77AB988F6572}"/>
              </a:ext>
            </a:extLst>
          </p:cNvPr>
          <p:cNvSpPr/>
          <p:nvPr/>
        </p:nvSpPr>
        <p:spPr>
          <a:xfrm rot="10621937">
            <a:off x="6361092" y="3108021"/>
            <a:ext cx="630510" cy="35554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965800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0" y="4514850"/>
            <a:ext cx="9144000" cy="628650"/>
          </a:xfrm>
          <a:prstGeom prst="rect">
            <a:avLst/>
          </a:prstGeom>
        </p:spPr>
      </p:pic>
      <p:sp>
        <p:nvSpPr>
          <p:cNvPr id="9" name="Folyamatábra: Feldolgozás 8">
            <a:extLst>
              <a:ext uri="{FF2B5EF4-FFF2-40B4-BE49-F238E27FC236}">
                <a16:creationId xmlns:a16="http://schemas.microsoft.com/office/drawing/2014/main" id="{5B59B324-D927-4FE4-93B0-FAEE7E7FA8CC}"/>
              </a:ext>
            </a:extLst>
          </p:cNvPr>
          <p:cNvSpPr/>
          <p:nvPr/>
        </p:nvSpPr>
        <p:spPr>
          <a:xfrm>
            <a:off x="457200" y="257419"/>
            <a:ext cx="3317193" cy="463717"/>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nSpc>
                <a:spcPts val="1800"/>
              </a:lnSpc>
            </a:pPr>
            <a:r>
              <a:rPr lang="hu-HU" sz="2000" b="1">
                <a:solidFill>
                  <a:srgbClr val="85402C"/>
                </a:solidFill>
                <a:latin typeface="Open Sans" panose="020B0604020202020204" charset="0"/>
                <a:ea typeface="Open Sans" panose="020B0604020202020204" charset="0"/>
                <a:cs typeface="Open Sans" panose="020B0604020202020204" charset="0"/>
              </a:rPr>
              <a:t>How Do I Contact DIA?</a:t>
            </a:r>
            <a:endParaRPr lang="en-US" sz="2000" b="1">
              <a:solidFill>
                <a:srgbClr val="85402C"/>
              </a:solidFill>
              <a:latin typeface="Open Sans" panose="020B0604020202020204" charset="0"/>
              <a:ea typeface="Open Sans" panose="020B0604020202020204" charset="0"/>
              <a:cs typeface="Open Sans" panose="020B0604020202020204" charset="0"/>
            </a:endParaRPr>
          </a:p>
        </p:txBody>
      </p:sp>
      <p:sp>
        <p:nvSpPr>
          <p:cNvPr id="12" name="Szövegdoboz 11">
            <a:extLst>
              <a:ext uri="{FF2B5EF4-FFF2-40B4-BE49-F238E27FC236}">
                <a16:creationId xmlns:a16="http://schemas.microsoft.com/office/drawing/2014/main" id="{1FB9E571-458F-416E-9F21-11CC008F518C}"/>
              </a:ext>
            </a:extLst>
          </p:cNvPr>
          <p:cNvSpPr txBox="1"/>
          <p:nvPr/>
        </p:nvSpPr>
        <p:spPr>
          <a:xfrm>
            <a:off x="7497679" y="467804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
        <p:nvSpPr>
          <p:cNvPr id="6" name="Folyamatábra: Feldolgozás 8">
            <a:extLst>
              <a:ext uri="{FF2B5EF4-FFF2-40B4-BE49-F238E27FC236}">
                <a16:creationId xmlns:a16="http://schemas.microsoft.com/office/drawing/2014/main" id="{5B59B324-D927-4FE4-93B0-FAEE7E7FA8CC}"/>
              </a:ext>
            </a:extLst>
          </p:cNvPr>
          <p:cNvSpPr/>
          <p:nvPr/>
        </p:nvSpPr>
        <p:spPr>
          <a:xfrm>
            <a:off x="457200" y="1276351"/>
            <a:ext cx="3314700" cy="838199"/>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hu-HU" sz="2000" b="1">
                <a:solidFill>
                  <a:srgbClr val="85402C"/>
                </a:solidFill>
                <a:latin typeface="Open Sans" panose="020B0604020202020204" charset="0"/>
                <a:ea typeface="Open Sans" panose="020B0604020202020204" charset="0"/>
                <a:cs typeface="Open Sans" panose="020B0604020202020204" charset="0"/>
              </a:rPr>
              <a:t>By email: </a:t>
            </a:r>
            <a:r>
              <a:rPr lang="hu-HU" sz="2000">
                <a:solidFill>
                  <a:schemeClr val="tx1"/>
                </a:solidFill>
                <a:latin typeface="Open Sans" panose="020B0604020202020204" charset="0"/>
                <a:ea typeface="Open Sans" panose="020B0604020202020204" charset="0"/>
                <a:cs typeface="Open Sans" panose="020B0604020202020204" charset="0"/>
              </a:rPr>
              <a:t>foundation@btk.elte.hu </a:t>
            </a:r>
            <a:endParaRPr lang="en-GB" sz="2000" b="1">
              <a:solidFill>
                <a:schemeClr val="tx1"/>
              </a:solidFill>
              <a:latin typeface="Open Sans" panose="020B0604020202020204" charset="0"/>
              <a:ea typeface="Open Sans" panose="020B0604020202020204" charset="0"/>
              <a:cs typeface="Open Sans" panose="020B0604020202020204" charset="0"/>
            </a:endParaRPr>
          </a:p>
        </p:txBody>
      </p:sp>
      <p:sp>
        <p:nvSpPr>
          <p:cNvPr id="11" name="Folyamatábra: Feldolgozás 8">
            <a:extLst>
              <a:ext uri="{FF2B5EF4-FFF2-40B4-BE49-F238E27FC236}">
                <a16:creationId xmlns:a16="http://schemas.microsoft.com/office/drawing/2014/main" id="{5B59B324-D927-4FE4-93B0-FAEE7E7FA8CC}"/>
              </a:ext>
            </a:extLst>
          </p:cNvPr>
          <p:cNvSpPr/>
          <p:nvPr/>
        </p:nvSpPr>
        <p:spPr>
          <a:xfrm>
            <a:off x="3078322" y="2333382"/>
            <a:ext cx="4541678" cy="1838568"/>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hu-HU" sz="2000" b="1">
                <a:solidFill>
                  <a:srgbClr val="85402C"/>
                </a:solidFill>
                <a:latin typeface="Open Sans" panose="020B0604020202020204" charset="0"/>
                <a:ea typeface="Open Sans" panose="020B0604020202020204" charset="0"/>
                <a:cs typeface="Open Sans" panose="020B0604020202020204" charset="0"/>
              </a:rPr>
              <a:t>During Our Office Hours </a:t>
            </a:r>
          </a:p>
          <a:p>
            <a:r>
              <a:rPr lang="hu-HU" sz="2000" b="1">
                <a:solidFill>
                  <a:srgbClr val="85402C"/>
                </a:solidFill>
                <a:latin typeface="Open Sans" panose="020B0604020202020204" charset="0"/>
                <a:ea typeface="Open Sans" panose="020B0604020202020204" charset="0"/>
                <a:cs typeface="Open Sans" panose="020B0604020202020204" charset="0"/>
              </a:rPr>
              <a:t>(not earlier, not later):</a:t>
            </a:r>
          </a:p>
          <a:p>
            <a:r>
              <a:rPr lang="en-US" sz="1300">
                <a:solidFill>
                  <a:schemeClr val="tx1"/>
                </a:solidFill>
                <a:latin typeface="Open Sans" panose="020B0604020202020204" charset="0"/>
                <a:ea typeface="Open Sans" panose="020B0604020202020204" charset="0"/>
                <a:cs typeface="Open Sans" panose="020B0604020202020204" charset="0"/>
              </a:rPr>
              <a:t>Monday: 13.00-16.00</a:t>
            </a:r>
          </a:p>
          <a:p>
            <a:r>
              <a:rPr lang="en-US" sz="1300">
                <a:solidFill>
                  <a:schemeClr val="tx1"/>
                </a:solidFill>
                <a:latin typeface="Open Sans" panose="020B0604020202020204" charset="0"/>
                <a:ea typeface="Open Sans" panose="020B0604020202020204" charset="0"/>
                <a:cs typeface="Open Sans" panose="020B0604020202020204" charset="0"/>
              </a:rPr>
              <a:t>Tuesday: no office hours</a:t>
            </a:r>
          </a:p>
          <a:p>
            <a:r>
              <a:rPr lang="en-US" sz="1300">
                <a:solidFill>
                  <a:schemeClr val="tx1"/>
                </a:solidFill>
                <a:latin typeface="Open Sans" panose="020B0604020202020204" charset="0"/>
                <a:ea typeface="Open Sans" panose="020B0604020202020204" charset="0"/>
                <a:cs typeface="Open Sans" panose="020B0604020202020204" charset="0"/>
              </a:rPr>
              <a:t>Wednesday: 13.00-16.00</a:t>
            </a:r>
          </a:p>
          <a:p>
            <a:r>
              <a:rPr lang="en-US" sz="1300">
                <a:solidFill>
                  <a:schemeClr val="tx1"/>
                </a:solidFill>
                <a:latin typeface="Open Sans" panose="020B0604020202020204" charset="0"/>
                <a:ea typeface="Open Sans" panose="020B0604020202020204" charset="0"/>
                <a:cs typeface="Open Sans" panose="020B0604020202020204" charset="0"/>
              </a:rPr>
              <a:t>Thursday: no office hours</a:t>
            </a:r>
          </a:p>
          <a:p>
            <a:r>
              <a:rPr lang="en-US" sz="1300">
                <a:solidFill>
                  <a:schemeClr val="tx1"/>
                </a:solidFill>
                <a:latin typeface="Open Sans" panose="020B0604020202020204" charset="0"/>
                <a:ea typeface="Open Sans" panose="020B0604020202020204" charset="0"/>
                <a:cs typeface="Open Sans" panose="020B0604020202020204" charset="0"/>
              </a:rPr>
              <a:t>Friday: 9.00-12.00</a:t>
            </a:r>
          </a:p>
        </p:txBody>
      </p:sp>
    </p:spTree>
    <p:extLst>
      <p:ext uri="{BB962C8B-B14F-4D97-AF65-F5344CB8AC3E}">
        <p14:creationId xmlns:p14="http://schemas.microsoft.com/office/powerpoint/2010/main" val="3649917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318945" y="277170"/>
            <a:ext cx="4265196" cy="400832"/>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rPr>
              <a:t>Courses</a:t>
            </a:r>
            <a:endParaRPr kumimoji="0" lang="en-US" sz="14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endParaRPr>
          </a:p>
        </p:txBody>
      </p:sp>
      <p:sp>
        <p:nvSpPr>
          <p:cNvPr id="7" name="Téglalap 6"/>
          <p:cNvSpPr/>
          <p:nvPr/>
        </p:nvSpPr>
        <p:spPr>
          <a:xfrm>
            <a:off x="311426" y="1857530"/>
            <a:ext cx="4267200" cy="8382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rPr>
              <a:t>Last Day to</a:t>
            </a:r>
            <a:r>
              <a:rPr kumimoji="0" lang="hu-HU" sz="1400" b="0" i="0" u="none" strike="noStrike" kern="1200" cap="none" spc="0" normalizeH="0" noProof="0">
                <a:ln>
                  <a:noFill/>
                </a:ln>
                <a:solidFill>
                  <a:prstClr val="black"/>
                </a:solidFill>
                <a:effectLst/>
                <a:uLnTx/>
                <a:uFillTx/>
                <a:latin typeface="Open Sans" panose="020B0604020202020204" charset="0"/>
                <a:ea typeface="Open Sans" panose="020B0604020202020204" charset="0"/>
                <a:cs typeface="Open Sans" panose="020B0604020202020204" charset="0"/>
              </a:rPr>
              <a:t> Register </a:t>
            </a:r>
            <a:r>
              <a:rPr kumimoji="0" lang="hu-HU" sz="1400" b="0" i="0" u="none" strike="noStrike" kern="1200" cap="none" spc="0" normalizeH="0" noProof="0" err="1">
                <a:ln>
                  <a:noFill/>
                </a:ln>
                <a:solidFill>
                  <a:prstClr val="black"/>
                </a:solidFill>
                <a:effectLst/>
                <a:uLnTx/>
                <a:uFillTx/>
                <a:latin typeface="Open Sans" panose="020B0604020202020204" charset="0"/>
                <a:ea typeface="Open Sans" panose="020B0604020202020204" charset="0"/>
                <a:cs typeface="Open Sans" panose="020B0604020202020204" charset="0"/>
              </a:rPr>
              <a:t>for</a:t>
            </a:r>
            <a:r>
              <a:rPr kumimoji="0" lang="hu-HU" sz="1400" b="0" i="0" u="none" strike="noStrike" kern="1200" cap="none" spc="0" normalizeH="0" noProof="0">
                <a:ln>
                  <a:noFill/>
                </a:ln>
                <a:solidFill>
                  <a:prstClr val="black"/>
                </a:solidFill>
                <a:effectLst/>
                <a:uLnTx/>
                <a:uFillTx/>
                <a:latin typeface="Open Sans" panose="020B0604020202020204" charset="0"/>
                <a:ea typeface="Open Sans" panose="020B0604020202020204" charset="0"/>
                <a:cs typeface="Open Sans" panose="020B0604020202020204" charset="0"/>
              </a:rPr>
              <a:t> </a:t>
            </a:r>
            <a:r>
              <a:rPr kumimoji="0" lang="hu-HU" sz="1400" b="0" i="0" u="none" strike="noStrike" kern="1200" cap="none" spc="0" normalizeH="0" noProof="0" err="1">
                <a:ln>
                  <a:noFill/>
                </a:ln>
                <a:solidFill>
                  <a:prstClr val="black"/>
                </a:solidFill>
                <a:effectLst/>
                <a:uLnTx/>
                <a:uFillTx/>
                <a:latin typeface="Open Sans" panose="020B0604020202020204" charset="0"/>
                <a:ea typeface="Open Sans" panose="020B0604020202020204" charset="0"/>
                <a:cs typeface="Open Sans" panose="020B0604020202020204" charset="0"/>
              </a:rPr>
              <a:t>Aut</a:t>
            </a:r>
            <a:r>
              <a:rPr kumimoji="0" lang="hu-HU" sz="1400" b="0" i="0" u="none" strike="noStrike" kern="1200" cap="none" spc="0" normalizeH="0" noProof="0">
                <a:ln>
                  <a:noFill/>
                </a:ln>
                <a:solidFill>
                  <a:prstClr val="black"/>
                </a:solidFill>
                <a:effectLst/>
                <a:uLnTx/>
                <a:uFillTx/>
                <a:latin typeface="Open Sans" panose="020B0604020202020204" charset="0"/>
                <a:ea typeface="Open Sans" panose="020B0604020202020204" charset="0"/>
                <a:cs typeface="Open Sans" panose="020B0604020202020204" charset="0"/>
              </a:rPr>
              <a:t> 2022:</a:t>
            </a:r>
          </a:p>
          <a:p>
            <a:pPr marL="0" marR="0" lvl="0" indent="0" algn="l" defTabSz="457200" rtl="0" eaLnBrk="1" fontAlgn="auto" latinLnBrk="0" hangingPunct="1">
              <a:lnSpc>
                <a:spcPct val="100000"/>
              </a:lnSpc>
              <a:spcBef>
                <a:spcPts val="0"/>
              </a:spcBef>
              <a:spcAft>
                <a:spcPts val="0"/>
              </a:spcAft>
              <a:buClrTx/>
              <a:buSzTx/>
              <a:buFontTx/>
              <a:buNone/>
              <a:tabLst/>
              <a:defRPr/>
            </a:pPr>
            <a:endParaRPr lang="hu-HU" sz="1400" baseline="0">
              <a:solidFill>
                <a:prstClr val="black"/>
              </a:solidFill>
              <a:latin typeface="Open Sans" panose="020B0604020202020204" charset="0"/>
              <a:ea typeface="Open Sans" panose="020B0604020202020204" charset="0"/>
              <a:cs typeface="Open Sans" panose="020B060402020202020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hu-HU" sz="1400">
                <a:solidFill>
                  <a:prstClr val="black"/>
                </a:solidFill>
                <a:latin typeface="Open Sans" panose="020B0604020202020204" charset="0"/>
                <a:ea typeface="Open Sans" panose="020B0604020202020204" charset="0"/>
                <a:cs typeface="Open Sans" panose="020B0604020202020204" charset="0"/>
              </a:rPr>
              <a:t>30</a:t>
            </a:r>
            <a:r>
              <a:rPr lang="hu-HU" sz="1400" baseline="0">
                <a:solidFill>
                  <a:prstClr val="black"/>
                </a:solidFill>
                <a:latin typeface="Open Sans" panose="020B0604020202020204" charset="0"/>
                <a:ea typeface="Open Sans" panose="020B0604020202020204" charset="0"/>
                <a:cs typeface="Open Sans" panose="020B0604020202020204" charset="0"/>
              </a:rPr>
              <a:t> </a:t>
            </a:r>
            <a:r>
              <a:rPr lang="hu-HU" sz="1400">
                <a:solidFill>
                  <a:prstClr val="black"/>
                </a:solidFill>
                <a:latin typeface="Open Sans" panose="020B0604020202020204" charset="0"/>
                <a:ea typeface="Open Sans" panose="020B0604020202020204" charset="0"/>
                <a:cs typeface="Open Sans" panose="020B0604020202020204" charset="0"/>
              </a:rPr>
              <a:t>S</a:t>
            </a:r>
            <a:r>
              <a:rPr lang="hu-HU" sz="1400" baseline="0">
                <a:solidFill>
                  <a:prstClr val="black"/>
                </a:solidFill>
                <a:latin typeface="Open Sans" panose="020B0604020202020204" charset="0"/>
                <a:ea typeface="Open Sans" panose="020B0604020202020204" charset="0"/>
                <a:cs typeface="Open Sans" panose="020B0604020202020204" charset="0"/>
              </a:rPr>
              <a:t>ept 2022</a:t>
            </a:r>
            <a:endParaRPr kumimoji="0" lang="en-US" sz="1400" b="0"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311426" y="810878"/>
            <a:ext cx="4267200" cy="9144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rPr>
              <a:t>Registration Week: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hu-HU" sz="1400" b="0"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hu-HU" sz="1400" noProof="0">
                <a:solidFill>
                  <a:prstClr val="black"/>
                </a:solidFill>
                <a:latin typeface="Open Sans" panose="020B0604020202020204" charset="0"/>
                <a:ea typeface="Open Sans" panose="020B0604020202020204" charset="0"/>
                <a:cs typeface="Open Sans" panose="020B0604020202020204" charset="0"/>
              </a:rPr>
              <a:t>5—9 </a:t>
            </a:r>
            <a:r>
              <a:rPr lang="hu-HU" sz="1400" noProof="0" err="1">
                <a:solidFill>
                  <a:prstClr val="black"/>
                </a:solidFill>
                <a:latin typeface="Open Sans" panose="020B0604020202020204" charset="0"/>
                <a:ea typeface="Open Sans" panose="020B0604020202020204" charset="0"/>
                <a:cs typeface="Open Sans" panose="020B0604020202020204" charset="0"/>
              </a:rPr>
              <a:t>Sept</a:t>
            </a:r>
            <a:endParaRPr kumimoji="0" lang="en-US" sz="1400" b="0"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9" name="Téglalap 8"/>
          <p:cNvSpPr/>
          <p:nvPr/>
        </p:nvSpPr>
        <p:spPr>
          <a:xfrm>
            <a:off x="346063" y="3475434"/>
            <a:ext cx="7543800" cy="437897"/>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rPr>
              <a:t>Exam Period:</a:t>
            </a:r>
            <a:r>
              <a:rPr kumimoji="0" lang="hu-HU" sz="1400" b="0" i="0" u="none" strike="noStrike" kern="1200" cap="none" spc="0" normalizeH="0" noProof="0">
                <a:ln>
                  <a:noFill/>
                </a:ln>
                <a:solidFill>
                  <a:prstClr val="white"/>
                </a:solidFill>
                <a:effectLst/>
                <a:uLnTx/>
                <a:uFillTx/>
                <a:latin typeface="Open Sans" panose="020B0604020202020204" charset="0"/>
                <a:ea typeface="Open Sans" panose="020B0604020202020204" charset="0"/>
                <a:cs typeface="Open Sans" panose="020B0604020202020204" charset="0"/>
              </a:rPr>
              <a:t> End of </a:t>
            </a:r>
            <a:r>
              <a:rPr kumimoji="0" lang="hu-HU" sz="1400" b="0" i="0" u="none" strike="noStrike" kern="1200" cap="none" spc="0" normalizeH="0" noProof="0" err="1">
                <a:ln>
                  <a:noFill/>
                </a:ln>
                <a:solidFill>
                  <a:prstClr val="white"/>
                </a:solidFill>
                <a:effectLst/>
                <a:uLnTx/>
                <a:uFillTx/>
                <a:latin typeface="Open Sans" panose="020B0604020202020204" charset="0"/>
                <a:ea typeface="Open Sans" panose="020B0604020202020204" charset="0"/>
                <a:cs typeface="Open Sans" panose="020B0604020202020204" charset="0"/>
              </a:rPr>
              <a:t>January</a:t>
            </a:r>
            <a:r>
              <a:rPr kumimoji="0" lang="hu-HU" sz="1400" b="0" i="0" u="none" strike="noStrike" kern="1200" cap="none" spc="0" normalizeH="0" noProof="0">
                <a:ln>
                  <a:noFill/>
                </a:ln>
                <a:solidFill>
                  <a:prstClr val="white"/>
                </a:solidFill>
                <a:effectLst/>
                <a:uLnTx/>
                <a:uFillTx/>
                <a:latin typeface="Open Sans" panose="020B0604020202020204" charset="0"/>
                <a:ea typeface="Open Sans" panose="020B0604020202020204" charset="0"/>
                <a:cs typeface="Open Sans" panose="020B0604020202020204" charset="0"/>
              </a:rPr>
              <a:t> </a:t>
            </a:r>
            <a:r>
              <a:rPr kumimoji="0" lang="hu-HU" sz="1400" b="0" i="0" u="none" strike="noStrike" kern="1200" cap="none" spc="0" normalizeH="0" noProof="0" err="1">
                <a:ln>
                  <a:noFill/>
                </a:ln>
                <a:solidFill>
                  <a:prstClr val="white"/>
                </a:solidFill>
                <a:effectLst/>
                <a:uLnTx/>
                <a:uFillTx/>
                <a:latin typeface="Open Sans" panose="020B0604020202020204" charset="0"/>
                <a:ea typeface="Open Sans" panose="020B0604020202020204" charset="0"/>
                <a:cs typeface="Open Sans" panose="020B0604020202020204" charset="0"/>
              </a:rPr>
              <a:t>for</a:t>
            </a:r>
            <a:r>
              <a:rPr kumimoji="0" lang="hu-HU" sz="1400" b="0" i="0" u="none" strike="noStrike" kern="1200" cap="none" spc="0" normalizeH="0" noProof="0">
                <a:ln>
                  <a:noFill/>
                </a:ln>
                <a:solidFill>
                  <a:prstClr val="white"/>
                </a:solidFill>
                <a:effectLst/>
                <a:uLnTx/>
                <a:uFillTx/>
                <a:latin typeface="Open Sans" panose="020B0604020202020204" charset="0"/>
                <a:ea typeface="Open Sans" panose="020B0604020202020204" charset="0"/>
                <a:cs typeface="Open Sans" panose="020B0604020202020204" charset="0"/>
              </a:rPr>
              <a:t> mid </a:t>
            </a:r>
            <a:r>
              <a:rPr kumimoji="0" lang="hu-HU" sz="1400" b="0" i="0" u="none" strike="noStrike" kern="1200" cap="none" spc="0" normalizeH="0" noProof="0" err="1">
                <a:ln>
                  <a:noFill/>
                </a:ln>
                <a:solidFill>
                  <a:prstClr val="white"/>
                </a:solidFill>
                <a:effectLst/>
                <a:uLnTx/>
                <a:uFillTx/>
                <a:latin typeface="Open Sans" panose="020B0604020202020204" charset="0"/>
                <a:ea typeface="Open Sans" panose="020B0604020202020204" charset="0"/>
                <a:cs typeface="Open Sans" panose="020B0604020202020204" charset="0"/>
              </a:rPr>
              <a:t>term</a:t>
            </a:r>
            <a:r>
              <a:rPr lang="hu-HU" sz="1400">
                <a:solidFill>
                  <a:prstClr val="white"/>
                </a:solidFill>
                <a:latin typeface="Open Sans" panose="020B0604020202020204" charset="0"/>
                <a:ea typeface="Open Sans" panose="020B0604020202020204" charset="0"/>
                <a:cs typeface="Open Sans" panose="020B0604020202020204" charset="0"/>
              </a:rPr>
              <a:t>s </a:t>
            </a:r>
            <a:r>
              <a:rPr kumimoji="0" lang="hu-HU" sz="1400" b="0" i="0" u="none" strike="noStrike" kern="1200" cap="none" spc="0" normalizeH="0" noProof="0">
                <a:ln>
                  <a:noFill/>
                </a:ln>
                <a:solidFill>
                  <a:prstClr val="white"/>
                </a:solidFill>
                <a:effectLst/>
                <a:uLnTx/>
                <a:uFillTx/>
                <a:latin typeface="Open Sans" panose="020B0604020202020204" charset="0"/>
                <a:ea typeface="Open Sans" panose="020B0604020202020204" charset="0"/>
                <a:cs typeface="Open Sans" panose="020B0604020202020204" charset="0"/>
              </a:rPr>
              <a:t>(</a:t>
            </a:r>
            <a:r>
              <a:rPr kumimoji="0" lang="hu-HU" sz="1400" b="0" i="0" u="none" strike="noStrike" kern="1200" cap="none" spc="0" normalizeH="0" noProof="0" err="1">
                <a:ln>
                  <a:noFill/>
                </a:ln>
                <a:solidFill>
                  <a:prstClr val="white"/>
                </a:solidFill>
                <a:effectLst/>
                <a:uLnTx/>
                <a:uFillTx/>
                <a:latin typeface="Open Sans" panose="020B0604020202020204" charset="0"/>
                <a:ea typeface="Open Sans" panose="020B0604020202020204" charset="0"/>
                <a:cs typeface="Open Sans" panose="020B0604020202020204" charset="0"/>
              </a:rPr>
              <a:t>details</a:t>
            </a:r>
            <a:r>
              <a:rPr kumimoji="0" lang="hu-HU" sz="1400" b="0" i="0" u="none" strike="noStrike" kern="1200" cap="none" spc="0" normalizeH="0" noProof="0">
                <a:ln>
                  <a:noFill/>
                </a:ln>
                <a:solidFill>
                  <a:prstClr val="white"/>
                </a:solidFill>
                <a:effectLst/>
                <a:uLnTx/>
                <a:uFillTx/>
                <a:latin typeface="Open Sans" panose="020B0604020202020204" charset="0"/>
                <a:ea typeface="Open Sans" panose="020B0604020202020204" charset="0"/>
                <a:cs typeface="Open Sans" panose="020B0604020202020204" charset="0"/>
              </a:rPr>
              <a:t> to follow)</a:t>
            </a:r>
            <a:endParaRPr kumimoji="0" lang="en-US" sz="1400" b="0" i="0" u="none" strike="noStrike" kern="1200" cap="none" spc="0" normalizeH="0" baseline="0" noProof="0">
              <a:ln>
                <a:noFill/>
              </a:ln>
              <a:solidFill>
                <a:prstClr val="white"/>
              </a:solidFill>
              <a:effectLst/>
              <a:uLnTx/>
              <a:uFillTx/>
              <a:latin typeface="Open Sans" panose="020B0604020202020204" charset="0"/>
              <a:ea typeface="Open Sans" panose="020B0604020202020204" charset="0"/>
              <a:cs typeface="Open Sans" panose="020B0604020202020204" charset="0"/>
            </a:endParaRPr>
          </a:p>
        </p:txBody>
      </p:sp>
      <p:sp>
        <p:nvSpPr>
          <p:cNvPr id="10" name="Téglalap 9"/>
          <p:cNvSpPr/>
          <p:nvPr/>
        </p:nvSpPr>
        <p:spPr>
          <a:xfrm>
            <a:off x="325281" y="2856166"/>
            <a:ext cx="7543800" cy="451326"/>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hu-HU" sz="1400" b="0" i="0" u="none" strike="noStrike" kern="1200" cap="none" spc="0" normalizeH="0" baseline="0" noProof="0" dirty="0" err="1">
                <a:ln>
                  <a:noFill/>
                </a:ln>
                <a:solidFill>
                  <a:prstClr val="white"/>
                </a:solidFill>
                <a:effectLst/>
                <a:uLnTx/>
                <a:uFillTx/>
                <a:latin typeface="Open Sans" panose="020B0604020202020204" charset="0"/>
                <a:ea typeface="Open Sans" panose="020B0604020202020204" charset="0"/>
                <a:cs typeface="Open Sans" panose="020B0604020202020204" charset="0"/>
              </a:rPr>
              <a:t>Study</a:t>
            </a:r>
            <a:r>
              <a:rPr kumimoji="0" lang="hu-HU" sz="1400" b="0" i="0" u="none" strike="noStrike" kern="1200" cap="none" spc="0" normalizeH="0" baseline="0" noProof="0" dirty="0">
                <a:ln>
                  <a:noFill/>
                </a:ln>
                <a:solidFill>
                  <a:prstClr val="white"/>
                </a:solidFill>
                <a:effectLst/>
                <a:uLnTx/>
                <a:uFillTx/>
                <a:latin typeface="Open Sans" panose="020B0604020202020204" charset="0"/>
                <a:ea typeface="Open Sans" panose="020B0604020202020204" charset="0"/>
                <a:cs typeface="Open Sans" panose="020B0604020202020204" charset="0"/>
              </a:rPr>
              <a:t> </a:t>
            </a:r>
            <a:r>
              <a:rPr kumimoji="0" lang="hu-HU" sz="1400" b="0" i="0" u="none" strike="noStrike" kern="1200" cap="none" spc="0" normalizeH="0" baseline="0" noProof="0" dirty="0" err="1">
                <a:ln>
                  <a:noFill/>
                </a:ln>
                <a:solidFill>
                  <a:prstClr val="white"/>
                </a:solidFill>
                <a:effectLst/>
                <a:uLnTx/>
                <a:uFillTx/>
                <a:latin typeface="Open Sans" panose="020B0604020202020204" charset="0"/>
                <a:ea typeface="Open Sans" panose="020B0604020202020204" charset="0"/>
                <a:cs typeface="Open Sans" panose="020B0604020202020204" charset="0"/>
              </a:rPr>
              <a:t>Period</a:t>
            </a:r>
            <a:r>
              <a:rPr kumimoji="0" lang="hu-HU" sz="1400" b="0" i="0" u="none" strike="noStrike" kern="1200" cap="none" spc="0" normalizeH="0" baseline="0" noProof="0" dirty="0">
                <a:ln>
                  <a:noFill/>
                </a:ln>
                <a:solidFill>
                  <a:prstClr val="white"/>
                </a:solidFill>
                <a:effectLst/>
                <a:uLnTx/>
                <a:uFillTx/>
                <a:latin typeface="Open Sans" panose="020B0604020202020204" charset="0"/>
                <a:ea typeface="Open Sans" panose="020B0604020202020204" charset="0"/>
                <a:cs typeface="Open Sans" panose="020B0604020202020204" charset="0"/>
              </a:rPr>
              <a:t>:</a:t>
            </a:r>
            <a:r>
              <a:rPr kumimoji="0" lang="hu-HU" sz="1400" b="0" i="0" u="none" strike="noStrike" kern="1200" cap="none" spc="0" normalizeH="0" noProof="0" dirty="0">
                <a:ln>
                  <a:noFill/>
                </a:ln>
                <a:solidFill>
                  <a:prstClr val="white"/>
                </a:solidFill>
                <a:effectLst/>
                <a:uLnTx/>
                <a:uFillTx/>
                <a:latin typeface="Open Sans" panose="020B0604020202020204" charset="0"/>
                <a:ea typeface="Open Sans" panose="020B0604020202020204" charset="0"/>
                <a:cs typeface="Open Sans" panose="020B0604020202020204" charset="0"/>
              </a:rPr>
              <a:t> 12 </a:t>
            </a:r>
            <a:r>
              <a:rPr kumimoji="0" lang="hu-HU" sz="1400" b="0" i="0" u="none" strike="noStrike" kern="1200" cap="none" spc="0" normalizeH="0" noProof="0" dirty="0" err="1">
                <a:ln>
                  <a:noFill/>
                </a:ln>
                <a:solidFill>
                  <a:prstClr val="white"/>
                </a:solidFill>
                <a:effectLst/>
                <a:uLnTx/>
                <a:uFillTx/>
                <a:latin typeface="Open Sans" panose="020B0604020202020204" charset="0"/>
                <a:ea typeface="Open Sans" panose="020B0604020202020204" charset="0"/>
                <a:cs typeface="Open Sans" panose="020B0604020202020204" charset="0"/>
              </a:rPr>
              <a:t>Sept</a:t>
            </a:r>
            <a:r>
              <a:rPr kumimoji="0" lang="hu-HU" sz="1400" b="0" i="0" u="none" strike="noStrike" kern="1200" cap="none" spc="0" normalizeH="0" noProof="0" dirty="0">
                <a:ln>
                  <a:noFill/>
                </a:ln>
                <a:solidFill>
                  <a:prstClr val="white"/>
                </a:solidFill>
                <a:effectLst/>
                <a:uLnTx/>
                <a:uFillTx/>
                <a:latin typeface="Open Sans" panose="020B0604020202020204" charset="0"/>
                <a:ea typeface="Open Sans" panose="020B0604020202020204" charset="0"/>
                <a:cs typeface="Open Sans" panose="020B0604020202020204" charset="0"/>
              </a:rPr>
              <a:t> </a:t>
            </a:r>
            <a:r>
              <a:rPr kumimoji="0" lang="hu-HU" sz="1400" b="0" i="0" u="none" strike="noStrike" kern="1200" cap="none" spc="0" normalizeH="0" noProof="0" dirty="0" err="1">
                <a:ln>
                  <a:noFill/>
                </a:ln>
                <a:solidFill>
                  <a:prstClr val="white"/>
                </a:solidFill>
                <a:effectLst/>
                <a:uLnTx/>
                <a:uFillTx/>
                <a:latin typeface="Open Sans" panose="020B0604020202020204" charset="0"/>
                <a:ea typeface="Open Sans" panose="020B0604020202020204" charset="0"/>
                <a:cs typeface="Open Sans" panose="020B0604020202020204" charset="0"/>
              </a:rPr>
              <a:t>until</a:t>
            </a:r>
            <a:r>
              <a:rPr kumimoji="0" lang="hu-HU" sz="1400" b="0" i="0" u="none" strike="noStrike" kern="1200" cap="none" spc="0" normalizeH="0" noProof="0" dirty="0">
                <a:ln>
                  <a:noFill/>
                </a:ln>
                <a:solidFill>
                  <a:prstClr val="white"/>
                </a:solidFill>
                <a:effectLst/>
                <a:uLnTx/>
                <a:uFillTx/>
                <a:latin typeface="Open Sans" panose="020B0604020202020204" charset="0"/>
                <a:ea typeface="Open Sans" panose="020B0604020202020204" charset="0"/>
                <a:cs typeface="Open Sans" panose="020B0604020202020204" charset="0"/>
              </a:rPr>
              <a:t> </a:t>
            </a:r>
            <a:r>
              <a:rPr lang="hu-HU" sz="1400" dirty="0">
                <a:solidFill>
                  <a:prstClr val="white"/>
                </a:solidFill>
                <a:latin typeface="Open Sans" panose="020B0604020202020204" charset="0"/>
                <a:ea typeface="Open Sans" panose="020B0604020202020204" charset="0"/>
                <a:cs typeface="Open Sans" panose="020B0604020202020204" charset="0"/>
              </a:rPr>
              <a:t>mid Jan 2023</a:t>
            </a:r>
            <a:endParaRPr kumimoji="0" lang="hu-HU" sz="1400" b="0" i="0" u="none" strike="noStrike" kern="1200" cap="none" spc="0" normalizeH="0" baseline="0" noProof="0" dirty="0">
              <a:ln>
                <a:noFill/>
              </a:ln>
              <a:solidFill>
                <a:prstClr val="white"/>
              </a:solidFill>
              <a:effectLst/>
              <a:uLnTx/>
              <a:uFillTx/>
              <a:latin typeface="Open Sans" panose="020B0604020202020204" charset="0"/>
              <a:ea typeface="Open Sans" panose="020B0604020202020204" charset="0"/>
              <a:cs typeface="Open Sans" panose="020B0604020202020204" charset="0"/>
            </a:endParaRP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482639"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
        <p:nvSpPr>
          <p:cNvPr id="12" name="Téglalap 8"/>
          <p:cNvSpPr/>
          <p:nvPr/>
        </p:nvSpPr>
        <p:spPr>
          <a:xfrm>
            <a:off x="346063" y="4000483"/>
            <a:ext cx="7543800" cy="437897"/>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0" lang="hu-HU" sz="1400" b="0" i="0" u="none" strike="noStrike" kern="1200" cap="none" spc="0" normalizeH="0" baseline="0" noProof="0">
                <a:ln>
                  <a:noFill/>
                </a:ln>
                <a:effectLst/>
                <a:uLnTx/>
                <a:uFillTx/>
                <a:latin typeface="Open Sans"/>
                <a:ea typeface="Open Sans"/>
                <a:cs typeface="Open Sans"/>
              </a:rPr>
              <a:t>Itemised calendar: </a:t>
            </a:r>
            <a:r>
              <a:rPr lang="hu-HU" sz="1400">
                <a:hlinkClick r:id="rId4"/>
              </a:rPr>
              <a:t>https://btk.elte.hu/dstore/document/5605/calendar.pdf</a:t>
            </a:r>
            <a:r>
              <a:rPr lang="hu-HU" sz="1400"/>
              <a:t> </a:t>
            </a:r>
            <a:endParaRPr lang="en-US" sz="1400" b="0" i="0" u="none" strike="noStrike" kern="1200" cap="none" spc="0" normalizeH="0" baseline="0" noProof="0">
              <a:ln>
                <a:noFill/>
              </a:ln>
              <a:effectLst/>
              <a:uLnTx/>
              <a:uFillTx/>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1863486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305383" y="272581"/>
            <a:ext cx="6626393" cy="378273"/>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altLang="hu-HU" sz="1400">
                <a:solidFill>
                  <a:prstClr val="black"/>
                </a:solidFill>
                <a:latin typeface="Open Sans" panose="020B0604020202020204" charset="0"/>
                <a:ea typeface="Open Sans" panose="020B0604020202020204" charset="0"/>
                <a:cs typeface="Open Sans" panose="020B0604020202020204" charset="0"/>
              </a:rPr>
              <a:t>Course registration period</a:t>
            </a:r>
            <a:endParaRPr lang="en-US" sz="140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311426" y="810878"/>
            <a:ext cx="6622774" cy="3132472"/>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000"/>
              <a:t>In the foundation programme, DIA enters your courses into NEPTUN</a:t>
            </a:r>
          </a:p>
          <a:p>
            <a:pPr algn="ctr"/>
            <a:r>
              <a:rPr lang="hu-HU" sz="2000" b="1"/>
              <a:t>Why? </a:t>
            </a:r>
          </a:p>
          <a:p>
            <a:pPr marL="342900" indent="-342900">
              <a:buFont typeface="Arial" panose="020B0604020202020204" pitchFamily="34" charset="0"/>
              <a:buChar char="•"/>
            </a:pPr>
            <a:r>
              <a:rPr lang="hu-HU" sz="2000"/>
              <a:t>There is no cherry picking, you must take (and hopefully pass) ALL your subjects and</a:t>
            </a:r>
          </a:p>
          <a:p>
            <a:pPr marL="342900" indent="-342900">
              <a:buFont typeface="Arial" panose="020B0604020202020204" pitchFamily="34" charset="0"/>
              <a:buChar char="•"/>
            </a:pPr>
            <a:r>
              <a:rPr lang="hu-HU" sz="2000"/>
              <a:t>Which course you attend depends on your level of language proficiency and</a:t>
            </a:r>
          </a:p>
          <a:p>
            <a:pPr marL="342900" indent="-342900">
              <a:buFont typeface="Arial" panose="020B0604020202020204" pitchFamily="34" charset="0"/>
              <a:buChar char="•"/>
            </a:pPr>
            <a:r>
              <a:rPr lang="hu-HU" sz="2000"/>
              <a:t>Some of you may arrive after the course registration period ends and NEPTUN shuts down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67063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356671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318336" y="280100"/>
            <a:ext cx="2438400" cy="1003769"/>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hu-HU" altLang="hu-HU" sz="3000">
                <a:solidFill>
                  <a:prstClr val="black"/>
                </a:solidFill>
                <a:latin typeface="Open Sans" panose="020B0604020202020204" charset="0"/>
                <a:ea typeface="Open Sans" panose="020B0604020202020204" charset="0"/>
                <a:cs typeface="Open Sans" panose="020B0604020202020204" charset="0"/>
              </a:rPr>
              <a:t>Exams</a:t>
            </a:r>
            <a:endParaRPr lang="en-US" sz="300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318053" y="1546560"/>
            <a:ext cx="6622774" cy="1719262"/>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hu-HU" sz="3000" dirty="0" err="1"/>
              <a:t>We</a:t>
            </a:r>
            <a:r>
              <a:rPr lang="hu-HU" sz="3000" dirty="0"/>
              <a:t> </a:t>
            </a:r>
            <a:r>
              <a:rPr lang="hu-HU" sz="3000" dirty="0" err="1"/>
              <a:t>will</a:t>
            </a:r>
            <a:r>
              <a:rPr lang="hu-HU" sz="3000" dirty="0"/>
              <a:t> </a:t>
            </a:r>
            <a:r>
              <a:rPr lang="hu-HU" sz="3000" dirty="0" err="1"/>
              <a:t>register</a:t>
            </a:r>
            <a:r>
              <a:rPr lang="hu-HU" sz="3000" dirty="0"/>
              <a:t> </a:t>
            </a:r>
            <a:r>
              <a:rPr lang="hu-HU" sz="3000" dirty="0" err="1"/>
              <a:t>your</a:t>
            </a:r>
            <a:r>
              <a:rPr lang="hu-HU" sz="3000" dirty="0"/>
              <a:t> mid </a:t>
            </a:r>
            <a:r>
              <a:rPr lang="hu-HU" sz="3000" dirty="0" err="1"/>
              <a:t>term</a:t>
            </a:r>
            <a:r>
              <a:rPr lang="hu-HU" sz="3000" dirty="0"/>
              <a:t> </a:t>
            </a:r>
            <a:r>
              <a:rPr lang="hu-HU" sz="3000" dirty="0" err="1"/>
              <a:t>exams</a:t>
            </a:r>
            <a:r>
              <a:rPr lang="hu-HU" sz="3000" dirty="0"/>
              <a:t> </a:t>
            </a:r>
            <a:r>
              <a:rPr lang="hu-HU" sz="3000" dirty="0" err="1"/>
              <a:t>for</a:t>
            </a:r>
            <a:r>
              <a:rPr lang="hu-HU" sz="3000" dirty="0"/>
              <a:t> </a:t>
            </a:r>
            <a:r>
              <a:rPr lang="hu-HU" sz="3000" dirty="0" err="1"/>
              <a:t>you</a:t>
            </a:r>
            <a:r>
              <a:rPr lang="hu-HU" sz="3000" dirty="0"/>
              <a:t>.</a:t>
            </a:r>
          </a:p>
          <a:p>
            <a:pPr algn="ctr"/>
            <a:r>
              <a:rPr lang="hu-HU" sz="3000" dirty="0" err="1"/>
              <a:t>This</a:t>
            </a:r>
            <a:r>
              <a:rPr lang="hu-HU" sz="3000" dirty="0"/>
              <a:t> </a:t>
            </a:r>
            <a:r>
              <a:rPr lang="hu-HU" sz="3000" dirty="0" err="1"/>
              <a:t>will</a:t>
            </a:r>
            <a:r>
              <a:rPr lang="hu-HU" sz="3000" dirty="0"/>
              <a:t> </a:t>
            </a:r>
            <a:r>
              <a:rPr lang="hu-HU" sz="3000" dirty="0" err="1"/>
              <a:t>happen</a:t>
            </a:r>
            <a:r>
              <a:rPr lang="hu-HU" sz="3000" dirty="0"/>
              <a:t> in </a:t>
            </a:r>
            <a:r>
              <a:rPr lang="hu-HU" sz="3000" dirty="0" err="1"/>
              <a:t>January</a:t>
            </a:r>
            <a:r>
              <a:rPr lang="hu-HU" sz="3000" dirty="0"/>
              <a:t>…</a:t>
            </a:r>
            <a:endParaRPr lang="hu-HU" sz="3000"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738311"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207613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7">
            <a:extLst>
              <a:ext uri="{FF2B5EF4-FFF2-40B4-BE49-F238E27FC236}">
                <a16:creationId xmlns:a16="http://schemas.microsoft.com/office/drawing/2014/main" id="{61CECEA7-841E-45B5-95E2-4C6C99833AAF}"/>
              </a:ext>
            </a:extLst>
          </p:cNvPr>
          <p:cNvSpPr/>
          <p:nvPr/>
        </p:nvSpPr>
        <p:spPr>
          <a:xfrm>
            <a:off x="4588513" y="766647"/>
            <a:ext cx="2880000" cy="846593"/>
          </a:xfrm>
          <a:custGeom>
            <a:avLst/>
            <a:gdLst/>
            <a:ahLst/>
            <a:cxnLst/>
            <a:rect l="l" t="t" r="r" b="b"/>
            <a:pathLst>
              <a:path w="2390878" h="937973">
                <a:moveTo>
                  <a:pt x="0" y="0"/>
                </a:moveTo>
                <a:lnTo>
                  <a:pt x="2390878" y="0"/>
                </a:lnTo>
                <a:lnTo>
                  <a:pt x="2390878" y="937973"/>
                </a:lnTo>
                <a:lnTo>
                  <a:pt x="0" y="937973"/>
                </a:lnTo>
                <a:close/>
              </a:path>
            </a:pathLst>
          </a:custGeom>
          <a:solidFill>
            <a:srgbClr val="E9DBC9"/>
          </a:solidFill>
        </p:spPr>
        <p:txBody>
          <a:bodyPr lIns="91440" tIns="45720" rIns="91440" bIns="45720" anchor="ctr"/>
          <a:lstStyle/>
          <a:p>
            <a:pPr marL="90170">
              <a:lnSpc>
                <a:spcPts val="2000"/>
              </a:lnSpc>
              <a:spcBef>
                <a:spcPct val="0"/>
              </a:spcBef>
            </a:pPr>
            <a:r>
              <a:rPr lang="hu-HU" sz="1400" dirty="0">
                <a:latin typeface="Open Sans"/>
                <a:ea typeface="Open Sans"/>
                <a:cs typeface="Open Sans"/>
              </a:rPr>
              <a:t>A</a:t>
            </a:r>
            <a:r>
              <a:rPr lang="en-US" sz="1400" dirty="0" err="1">
                <a:latin typeface="Open Sans"/>
                <a:ea typeface="Open Sans"/>
                <a:cs typeface="Open Sans"/>
              </a:rPr>
              <a:t>ll</a:t>
            </a:r>
            <a:r>
              <a:rPr lang="en-US" sz="1400" dirty="0">
                <a:latin typeface="Open Sans"/>
                <a:ea typeface="Open Sans"/>
                <a:cs typeface="Open Sans"/>
              </a:rPr>
              <a:t> public venues in Hungary are open</a:t>
            </a:r>
            <a:endParaRPr lang="en-US" dirty="0">
              <a:latin typeface="Open Sans"/>
              <a:ea typeface="Open Sans"/>
              <a:cs typeface="Open Sans"/>
            </a:endParaRPr>
          </a:p>
        </p:txBody>
      </p:sp>
      <p:sp>
        <p:nvSpPr>
          <p:cNvPr id="25" name="Freeform 11">
            <a:extLst>
              <a:ext uri="{FF2B5EF4-FFF2-40B4-BE49-F238E27FC236}">
                <a16:creationId xmlns:a16="http://schemas.microsoft.com/office/drawing/2014/main" id="{545F831E-115C-42D4-B4D9-741C4EA69B84}"/>
              </a:ext>
            </a:extLst>
          </p:cNvPr>
          <p:cNvSpPr/>
          <p:nvPr/>
        </p:nvSpPr>
        <p:spPr>
          <a:xfrm>
            <a:off x="4596438" y="1723167"/>
            <a:ext cx="2880000" cy="1213188"/>
          </a:xfrm>
          <a:custGeom>
            <a:avLst/>
            <a:gdLst/>
            <a:ahLst/>
            <a:cxnLst/>
            <a:rect l="l" t="t" r="r" b="b"/>
            <a:pathLst>
              <a:path w="2036394" h="1058685">
                <a:moveTo>
                  <a:pt x="0" y="0"/>
                </a:moveTo>
                <a:lnTo>
                  <a:pt x="2036394" y="0"/>
                </a:lnTo>
                <a:lnTo>
                  <a:pt x="2036394" y="1058685"/>
                </a:lnTo>
                <a:lnTo>
                  <a:pt x="0" y="1058685"/>
                </a:lnTo>
                <a:close/>
              </a:path>
            </a:pathLst>
          </a:custGeom>
          <a:solidFill>
            <a:srgbClr val="CEB390"/>
          </a:solidFill>
        </p:spPr>
        <p:txBody>
          <a:bodyPr anchor="ctr"/>
          <a:lstStyle/>
          <a:p>
            <a:pPr marL="90488">
              <a:lnSpc>
                <a:spcPts val="2000"/>
              </a:lnSpc>
              <a:spcBef>
                <a:spcPct val="0"/>
              </a:spcBef>
            </a:pPr>
            <a:r>
              <a:rPr lang="hu-HU" sz="1400">
                <a:latin typeface="Open Sans" panose="020B0606030504020204" pitchFamily="34" charset="0"/>
                <a:ea typeface="Open Sans" panose="020B0606030504020204" pitchFamily="34" charset="0"/>
                <a:cs typeface="Open Sans" panose="020B0606030504020204" pitchFamily="34" charset="0"/>
              </a:rPr>
              <a:t>W</a:t>
            </a:r>
            <a:r>
              <a:rPr lang="en-US" sz="1400">
                <a:latin typeface="Open Sans" panose="020B0606030504020204" pitchFamily="34" charset="0"/>
                <a:ea typeface="Open Sans" panose="020B0606030504020204" pitchFamily="34" charset="0"/>
                <a:cs typeface="Open Sans" panose="020B0606030504020204" pitchFamily="34" charset="0"/>
              </a:rPr>
              <a:t>ear</a:t>
            </a:r>
            <a:r>
              <a:rPr lang="hu-HU" sz="1400">
                <a:latin typeface="Open Sans" panose="020B0606030504020204" pitchFamily="34" charset="0"/>
                <a:ea typeface="Open Sans" panose="020B0606030504020204" pitchFamily="34" charset="0"/>
                <a:cs typeface="Open Sans" panose="020B0606030504020204" pitchFamily="34" charset="0"/>
              </a:rPr>
              <a:t>ing</a:t>
            </a:r>
            <a:r>
              <a:rPr lang="en-US" sz="1400">
                <a:latin typeface="Open Sans" panose="020B0606030504020204" pitchFamily="34" charset="0"/>
                <a:ea typeface="Open Sans" panose="020B0606030504020204" pitchFamily="34" charset="0"/>
                <a:cs typeface="Open Sans" panose="020B0606030504020204" pitchFamily="34" charset="0"/>
              </a:rPr>
              <a:t> a mask</a:t>
            </a:r>
            <a:r>
              <a:rPr lang="hu-HU" sz="1400">
                <a:latin typeface="Open Sans" panose="020B0606030504020204" pitchFamily="34" charset="0"/>
                <a:ea typeface="Open Sans" panose="020B0606030504020204" pitchFamily="34" charset="0"/>
                <a:cs typeface="Open Sans" panose="020B0606030504020204" pitchFamily="34" charset="0"/>
              </a:rPr>
              <a:t> </a:t>
            </a:r>
            <a:r>
              <a:rPr lang="en-US" sz="1400">
                <a:latin typeface="Open Sans" panose="020B0606030504020204" pitchFamily="34" charset="0"/>
                <a:ea typeface="Open Sans" panose="020B0606030504020204" pitchFamily="34" charset="0"/>
                <a:cs typeface="Open Sans" panose="020B0606030504020204" pitchFamily="34" charset="0"/>
              </a:rPr>
              <a:t>that covers your nose and mouth </a:t>
            </a:r>
            <a:r>
              <a:rPr lang="hu-HU" sz="1400">
                <a:latin typeface="Open Sans" panose="020B0606030504020204" pitchFamily="34" charset="0"/>
                <a:ea typeface="Open Sans" panose="020B0606030504020204" pitchFamily="34" charset="0"/>
                <a:cs typeface="Open Sans" panose="020B0606030504020204" pitchFamily="34" charset="0"/>
              </a:rPr>
              <a:t>is </a:t>
            </a:r>
            <a:r>
              <a:rPr lang="hu-HU" sz="1400" err="1">
                <a:latin typeface="Open Sans" panose="020B0606030504020204" pitchFamily="34" charset="0"/>
                <a:ea typeface="Open Sans" panose="020B0606030504020204" pitchFamily="34" charset="0"/>
                <a:cs typeface="Open Sans" panose="020B0606030504020204" pitchFamily="34" charset="0"/>
              </a:rPr>
              <a:t>currently</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not</a:t>
            </a:r>
            <a:r>
              <a:rPr lang="hu-HU" sz="1400">
                <a:latin typeface="Open Sans" panose="020B0606030504020204" pitchFamily="34" charset="0"/>
                <a:ea typeface="Open Sans" panose="020B0606030504020204" pitchFamily="34" charset="0"/>
                <a:cs typeface="Open Sans" panose="020B0606030504020204" pitchFamily="34" charset="0"/>
              </a:rPr>
              <a:t> </a:t>
            </a:r>
            <a:r>
              <a:rPr lang="hu-HU" sz="1400" err="1">
                <a:latin typeface="Open Sans" panose="020B0606030504020204" pitchFamily="34" charset="0"/>
                <a:ea typeface="Open Sans" panose="020B0606030504020204" pitchFamily="34" charset="0"/>
                <a:cs typeface="Open Sans" panose="020B0606030504020204" pitchFamily="34" charset="0"/>
              </a:rPr>
              <a:t>obligatory</a:t>
            </a:r>
            <a:r>
              <a:rPr lang="hu-HU" sz="1400">
                <a:latin typeface="Open Sans" panose="020B0606030504020204" pitchFamily="34" charset="0"/>
                <a:ea typeface="Open Sans" panose="020B0606030504020204" pitchFamily="34" charset="0"/>
                <a:cs typeface="Open Sans" panose="020B0606030504020204" pitchFamily="34" charset="0"/>
              </a:rPr>
              <a:t> in </a:t>
            </a:r>
            <a:r>
              <a:rPr lang="en-US" sz="1400">
                <a:latin typeface="Open Sans" panose="020B0606030504020204" pitchFamily="34" charset="0"/>
                <a:ea typeface="Open Sans" panose="020B0606030504020204" pitchFamily="34" charset="0"/>
                <a:cs typeface="Open Sans" panose="020B0606030504020204" pitchFamily="34" charset="0"/>
              </a:rPr>
              <a:t>communal spaces</a:t>
            </a:r>
            <a:endParaRPr lang="hu-HU" sz="1400">
              <a:latin typeface="Open Sans" panose="020B0606030504020204" pitchFamily="34" charset="0"/>
              <a:ea typeface="Open Sans" panose="020B0606030504020204" pitchFamily="34" charset="0"/>
              <a:cs typeface="Open Sans" panose="020B0606030504020204" pitchFamily="34" charset="0"/>
            </a:endParaRPr>
          </a:p>
        </p:txBody>
      </p:sp>
      <p:sp>
        <p:nvSpPr>
          <p:cNvPr id="27" name="Freeform 19">
            <a:extLst>
              <a:ext uri="{FF2B5EF4-FFF2-40B4-BE49-F238E27FC236}">
                <a16:creationId xmlns:a16="http://schemas.microsoft.com/office/drawing/2014/main" id="{CDA88D2A-3997-4DB9-9342-99380A00255C}"/>
              </a:ext>
            </a:extLst>
          </p:cNvPr>
          <p:cNvSpPr/>
          <p:nvPr/>
        </p:nvSpPr>
        <p:spPr>
          <a:xfrm>
            <a:off x="1573264" y="1728671"/>
            <a:ext cx="2880000" cy="1206508"/>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pPr marL="90170">
              <a:lnSpc>
                <a:spcPts val="2000"/>
              </a:lnSpc>
              <a:spcBef>
                <a:spcPct val="0"/>
              </a:spcBef>
            </a:pPr>
            <a:r>
              <a:rPr lang="en-US" sz="1400" dirty="0">
                <a:latin typeface="Open Sans"/>
                <a:ea typeface="Open Sans"/>
                <a:cs typeface="Open Sans"/>
              </a:rPr>
              <a:t>Dormitories operate as usual; sick and infected persons are separated according to the</a:t>
            </a:r>
            <a:r>
              <a:rPr lang="hu-HU" sz="1400" dirty="0">
                <a:latin typeface="Open Sans"/>
                <a:ea typeface="Open Sans"/>
                <a:cs typeface="Open Sans"/>
              </a:rPr>
              <a:t> </a:t>
            </a:r>
            <a:r>
              <a:rPr lang="en-US" sz="1400" dirty="0">
                <a:latin typeface="Open Sans"/>
                <a:ea typeface="Open Sans"/>
                <a:cs typeface="Open Sans"/>
              </a:rPr>
              <a:t>house rules</a:t>
            </a:r>
            <a:endParaRPr lang="hu-HU" sz="1400" dirty="0">
              <a:latin typeface="Open Sans"/>
              <a:ea typeface="Open Sans"/>
              <a:cs typeface="Open Sans"/>
            </a:endParaRPr>
          </a:p>
        </p:txBody>
      </p:sp>
      <p:sp>
        <p:nvSpPr>
          <p:cNvPr id="28" name="Freeform 23">
            <a:extLst>
              <a:ext uri="{FF2B5EF4-FFF2-40B4-BE49-F238E27FC236}">
                <a16:creationId xmlns:a16="http://schemas.microsoft.com/office/drawing/2014/main" id="{3A85ACF5-D403-4C71-8823-8CF45B07EAF3}"/>
              </a:ext>
            </a:extLst>
          </p:cNvPr>
          <p:cNvSpPr/>
          <p:nvPr/>
        </p:nvSpPr>
        <p:spPr>
          <a:xfrm>
            <a:off x="1573264" y="772955"/>
            <a:ext cx="2880000" cy="846593"/>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lIns="91440" tIns="45720" rIns="91440" bIns="45720" anchor="ctr"/>
          <a:lstStyle/>
          <a:p>
            <a:pPr marL="90170">
              <a:lnSpc>
                <a:spcPts val="2000"/>
              </a:lnSpc>
            </a:pPr>
            <a:r>
              <a:rPr lang="en-US" sz="1400" dirty="0">
                <a:latin typeface="Open Sans"/>
                <a:ea typeface="Open Sans"/>
                <a:cs typeface="Open Sans"/>
              </a:rPr>
              <a:t>The buildings of the faculty are open (library, </a:t>
            </a:r>
            <a:r>
              <a:rPr lang="hu-HU" sz="1400" dirty="0" err="1">
                <a:latin typeface="Open Sans"/>
                <a:ea typeface="Open Sans"/>
                <a:cs typeface="Open Sans"/>
              </a:rPr>
              <a:t>offices</a:t>
            </a:r>
            <a:r>
              <a:rPr lang="hu-HU" sz="1400" dirty="0">
                <a:latin typeface="Open Sans"/>
                <a:ea typeface="Open Sans"/>
                <a:cs typeface="Open Sans"/>
              </a:rPr>
              <a:t>, </a:t>
            </a:r>
            <a:r>
              <a:rPr lang="en-US" sz="1400" dirty="0">
                <a:latin typeface="Open Sans"/>
                <a:ea typeface="Open Sans"/>
                <a:cs typeface="Open Sans"/>
              </a:rPr>
              <a:t>ca</a:t>
            </a:r>
            <a:r>
              <a:rPr lang="hu-HU" sz="1400" dirty="0">
                <a:latin typeface="Open Sans"/>
                <a:ea typeface="Open Sans"/>
                <a:cs typeface="Open Sans"/>
              </a:rPr>
              <a:t>f</a:t>
            </a:r>
            <a:r>
              <a:rPr lang="en-US" sz="1400" dirty="0">
                <a:latin typeface="Open Sans"/>
                <a:ea typeface="Open Sans"/>
                <a:cs typeface="Open Sans"/>
              </a:rPr>
              <a:t>e</a:t>
            </a:r>
            <a:r>
              <a:rPr lang="hu-HU" sz="1400" dirty="0">
                <a:latin typeface="Open Sans"/>
                <a:ea typeface="Open Sans"/>
                <a:cs typeface="Open Sans"/>
              </a:rPr>
              <a:t>t</a:t>
            </a:r>
            <a:r>
              <a:rPr lang="en-US" sz="1400" dirty="0" err="1">
                <a:latin typeface="Open Sans"/>
                <a:ea typeface="Open Sans"/>
                <a:cs typeface="Open Sans"/>
              </a:rPr>
              <a:t>erias</a:t>
            </a:r>
            <a:r>
              <a:rPr lang="en-US" sz="1400" dirty="0">
                <a:latin typeface="Open Sans"/>
                <a:ea typeface="Open Sans"/>
                <a:cs typeface="Open Sans"/>
              </a:rPr>
              <a:t>, </a:t>
            </a:r>
            <a:r>
              <a:rPr lang="en-US" sz="1400" dirty="0" err="1">
                <a:latin typeface="Open Sans"/>
                <a:ea typeface="Open Sans"/>
                <a:cs typeface="Open Sans"/>
              </a:rPr>
              <a:t>etc</a:t>
            </a:r>
            <a:r>
              <a:rPr lang="hu-HU" sz="1400" dirty="0">
                <a:latin typeface="Open Sans"/>
                <a:ea typeface="Open Sans"/>
                <a:cs typeface="Open Sans"/>
              </a:rPr>
              <a:t>.</a:t>
            </a:r>
            <a:r>
              <a:rPr lang="en-US" sz="1400" dirty="0">
                <a:latin typeface="Open Sans"/>
                <a:ea typeface="Open Sans"/>
                <a:cs typeface="Open Sans"/>
              </a:rPr>
              <a:t>)</a:t>
            </a:r>
            <a:endParaRPr lang="en-US" dirty="0">
              <a:latin typeface="Open Sans"/>
              <a:ea typeface="Open Sans"/>
              <a:cs typeface="Open Sans"/>
            </a:endParaRPr>
          </a:p>
        </p:txBody>
      </p:sp>
      <p:pic>
        <p:nvPicPr>
          <p:cNvPr id="12"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13" name="Szövegdoboz 12"/>
          <p:cNvSpPr txBox="1"/>
          <p:nvPr/>
        </p:nvSpPr>
        <p:spPr>
          <a:xfrm>
            <a:off x="7575884" y="4668291"/>
            <a:ext cx="1377300" cy="307777"/>
          </a:xfrm>
          <a:prstGeom prst="rect">
            <a:avLst/>
          </a:prstGeom>
          <a:noFill/>
        </p:spPr>
        <p:txBody>
          <a:bodyPr wrap="none" lIns="91440" tIns="45720" rIns="91440" bIns="45720" rtlCol="0" anchor="t">
            <a:spAutoFit/>
          </a:bodyPr>
          <a:lstStyle/>
          <a:p>
            <a:r>
              <a:rPr lang="hu-HU" sz="1400" dirty="0" err="1">
                <a:solidFill>
                  <a:schemeClr val="bg1"/>
                </a:solidFill>
                <a:latin typeface="Goldenbook"/>
                <a:ea typeface="Open Sans"/>
                <a:cs typeface="Open Sans"/>
              </a:rPr>
              <a:t>Orientation</a:t>
            </a:r>
            <a:r>
              <a:rPr lang="hu-HU" sz="1400" dirty="0">
                <a:solidFill>
                  <a:schemeClr val="bg1"/>
                </a:solidFill>
                <a:latin typeface="Goldenbook"/>
                <a:ea typeface="Open Sans"/>
                <a:cs typeface="Open Sans"/>
              </a:rPr>
              <a:t> </a:t>
            </a:r>
            <a:r>
              <a:rPr lang="hu-HU" sz="1400" dirty="0" err="1">
                <a:solidFill>
                  <a:schemeClr val="bg1"/>
                </a:solidFill>
                <a:latin typeface="Goldenbook"/>
                <a:ea typeface="Open Sans"/>
                <a:cs typeface="Open Sans"/>
              </a:rPr>
              <a:t>Days</a:t>
            </a:r>
          </a:p>
        </p:txBody>
      </p:sp>
      <p:sp>
        <p:nvSpPr>
          <p:cNvPr id="14" name="Folyamatábra: Feldolgozás 13">
            <a:extLst>
              <a:ext uri="{FF2B5EF4-FFF2-40B4-BE49-F238E27FC236}">
                <a16:creationId xmlns:a16="http://schemas.microsoft.com/office/drawing/2014/main" id="{5B59B324-D927-4FE4-93B0-FAEE7E7FA8CC}"/>
              </a:ext>
            </a:extLst>
          </p:cNvPr>
          <p:cNvSpPr/>
          <p:nvPr/>
        </p:nvSpPr>
        <p:spPr>
          <a:xfrm>
            <a:off x="304800" y="233241"/>
            <a:ext cx="5242245" cy="381000"/>
          </a:xfrm>
          <a:prstGeom prst="flowChartProcess">
            <a:avLst/>
          </a:prstGeom>
          <a:solidFill>
            <a:srgbClr val="CEB3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pPr>
            <a:r>
              <a:rPr lang="hu-HU" sz="1600" b="1" spc="20">
                <a:solidFill>
                  <a:schemeClr val="tx1"/>
                </a:solidFill>
                <a:latin typeface="Open Sans" panose="020B0606030504020204" pitchFamily="34" charset="0"/>
                <a:ea typeface="Open Sans" panose="020B0606030504020204" pitchFamily="34" charset="0"/>
                <a:cs typeface="Open Sans" panose="020B0606030504020204" pitchFamily="34" charset="0"/>
              </a:rPr>
              <a:t>EDUCATION AND TEACHING ARRANGEMENT</a:t>
            </a:r>
            <a:endParaRPr lang="en-US" sz="1600" b="1" spc="2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églalap 14">
            <a:extLst>
              <a:ext uri="{FF2B5EF4-FFF2-40B4-BE49-F238E27FC236}">
                <a16:creationId xmlns:a16="http://schemas.microsoft.com/office/drawing/2014/main" id="{D1EC6ABF-C68A-48D4-8554-04E512938C9C}"/>
              </a:ext>
            </a:extLst>
          </p:cNvPr>
          <p:cNvSpPr/>
          <p:nvPr/>
        </p:nvSpPr>
        <p:spPr>
          <a:xfrm>
            <a:off x="1069732" y="779612"/>
            <a:ext cx="435908" cy="34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9" name="Téglalap 18">
            <a:extLst>
              <a:ext uri="{FF2B5EF4-FFF2-40B4-BE49-F238E27FC236}">
                <a16:creationId xmlns:a16="http://schemas.microsoft.com/office/drawing/2014/main" id="{D1EC6ABF-C68A-48D4-8554-04E512938C9C}"/>
              </a:ext>
            </a:extLst>
          </p:cNvPr>
          <p:cNvSpPr/>
          <p:nvPr/>
        </p:nvSpPr>
        <p:spPr>
          <a:xfrm>
            <a:off x="7577034" y="804221"/>
            <a:ext cx="435908" cy="34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Téglalap 19">
            <a:extLst>
              <a:ext uri="{FF2B5EF4-FFF2-40B4-BE49-F238E27FC236}">
                <a16:creationId xmlns:a16="http://schemas.microsoft.com/office/drawing/2014/main" id="{D1EC6ABF-C68A-48D4-8554-04E512938C9C}"/>
              </a:ext>
            </a:extLst>
          </p:cNvPr>
          <p:cNvSpPr/>
          <p:nvPr/>
        </p:nvSpPr>
        <p:spPr>
          <a:xfrm>
            <a:off x="1071415" y="1733000"/>
            <a:ext cx="435908" cy="34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1" name="Téglalap 20">
            <a:extLst>
              <a:ext uri="{FF2B5EF4-FFF2-40B4-BE49-F238E27FC236}">
                <a16:creationId xmlns:a16="http://schemas.microsoft.com/office/drawing/2014/main" id="{D1EC6ABF-C68A-48D4-8554-04E512938C9C}"/>
              </a:ext>
            </a:extLst>
          </p:cNvPr>
          <p:cNvSpPr/>
          <p:nvPr/>
        </p:nvSpPr>
        <p:spPr>
          <a:xfrm>
            <a:off x="6172200" y="3046282"/>
            <a:ext cx="435908" cy="34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2" name="Freeform 19">
            <a:extLst>
              <a:ext uri="{FF2B5EF4-FFF2-40B4-BE49-F238E27FC236}">
                <a16:creationId xmlns:a16="http://schemas.microsoft.com/office/drawing/2014/main" id="{CDA88D2A-3997-4DB9-9342-99380A00255C}"/>
              </a:ext>
            </a:extLst>
          </p:cNvPr>
          <p:cNvSpPr/>
          <p:nvPr/>
        </p:nvSpPr>
        <p:spPr>
          <a:xfrm>
            <a:off x="3170293" y="3037777"/>
            <a:ext cx="2880000" cy="1332768"/>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pPr marL="90170">
              <a:lnSpc>
                <a:spcPts val="2000"/>
              </a:lnSpc>
              <a:spcBef>
                <a:spcPct val="0"/>
              </a:spcBef>
            </a:pPr>
            <a:r>
              <a:rPr lang="hu-HU" sz="1400" dirty="0" err="1">
                <a:latin typeface="Open Sans"/>
                <a:ea typeface="Open Sans"/>
                <a:cs typeface="Open Sans"/>
              </a:rPr>
              <a:t>Nevertheless</a:t>
            </a:r>
            <a:r>
              <a:rPr lang="hu-HU" sz="1400" dirty="0">
                <a:latin typeface="Open Sans"/>
                <a:ea typeface="Open Sans"/>
                <a:cs typeface="Open Sans"/>
              </a:rPr>
              <a:t>, t</a:t>
            </a:r>
            <a:r>
              <a:rPr lang="en-US" sz="1400" dirty="0" err="1">
                <a:latin typeface="Open Sans"/>
                <a:ea typeface="Open Sans"/>
                <a:cs typeface="Open Sans"/>
              </a:rPr>
              <a:t>ake</a:t>
            </a:r>
            <a:r>
              <a:rPr lang="en-US" sz="1400" dirty="0">
                <a:latin typeface="Open Sans"/>
                <a:ea typeface="Open Sans"/>
                <a:cs typeface="Open Sans"/>
              </a:rPr>
              <a:t> the opportunity to be vaccinated</a:t>
            </a:r>
            <a:r>
              <a:rPr lang="hu-HU" sz="1400" dirty="0">
                <a:latin typeface="Open Sans"/>
                <a:ea typeface="Open Sans"/>
                <a:cs typeface="Open Sans"/>
              </a:rPr>
              <a:t> and </a:t>
            </a:r>
            <a:r>
              <a:rPr lang="hu-HU" sz="1400" dirty="0" err="1">
                <a:latin typeface="Open Sans"/>
                <a:ea typeface="Open Sans"/>
                <a:cs typeface="Open Sans"/>
              </a:rPr>
              <a:t>don’t</a:t>
            </a:r>
            <a:r>
              <a:rPr lang="hu-HU" sz="1400" dirty="0">
                <a:latin typeface="Open Sans"/>
                <a:ea typeface="Open Sans"/>
                <a:cs typeface="Open Sans"/>
              </a:rPr>
              <a:t> </a:t>
            </a:r>
            <a:r>
              <a:rPr lang="hu-HU" sz="1400" dirty="0" err="1">
                <a:latin typeface="Open Sans"/>
                <a:ea typeface="Open Sans"/>
                <a:cs typeface="Open Sans"/>
              </a:rPr>
              <a:t>shy</a:t>
            </a:r>
            <a:r>
              <a:rPr lang="hu-HU" sz="1400" dirty="0">
                <a:latin typeface="Open Sans"/>
                <a:ea typeface="Open Sans"/>
                <a:cs typeface="Open Sans"/>
              </a:rPr>
              <a:t> </a:t>
            </a:r>
            <a:r>
              <a:rPr lang="hu-HU" sz="1400" dirty="0" err="1">
                <a:latin typeface="Open Sans"/>
                <a:ea typeface="Open Sans"/>
                <a:cs typeface="Open Sans"/>
              </a:rPr>
              <a:t>away</a:t>
            </a:r>
            <a:r>
              <a:rPr lang="hu-HU" sz="1400" dirty="0">
                <a:latin typeface="Open Sans"/>
                <a:ea typeface="Open Sans"/>
                <a:cs typeface="Open Sans"/>
              </a:rPr>
              <a:t> </a:t>
            </a:r>
            <a:r>
              <a:rPr lang="hu-HU" sz="1400" dirty="0" err="1">
                <a:latin typeface="Open Sans"/>
                <a:ea typeface="Open Sans"/>
                <a:cs typeface="Open Sans"/>
              </a:rPr>
              <a:t>from</a:t>
            </a:r>
            <a:r>
              <a:rPr lang="hu-HU" sz="1400" dirty="0">
                <a:latin typeface="Open Sans"/>
                <a:ea typeface="Open Sans"/>
                <a:cs typeface="Open Sans"/>
              </a:rPr>
              <a:t> </a:t>
            </a:r>
            <a:r>
              <a:rPr lang="hu-HU" sz="1400" dirty="0" err="1">
                <a:latin typeface="Open Sans"/>
                <a:ea typeface="Open Sans"/>
                <a:cs typeface="Open Sans"/>
              </a:rPr>
              <a:t>using</a:t>
            </a:r>
            <a:r>
              <a:rPr lang="hu-HU" sz="1400" dirty="0">
                <a:latin typeface="Open Sans"/>
                <a:ea typeface="Open Sans"/>
                <a:cs typeface="Open Sans"/>
              </a:rPr>
              <a:t> </a:t>
            </a:r>
            <a:r>
              <a:rPr lang="hu-HU" sz="1400" dirty="0" err="1">
                <a:latin typeface="Open Sans"/>
                <a:ea typeface="Open Sans"/>
                <a:cs typeface="Open Sans"/>
              </a:rPr>
              <a:t>maks</a:t>
            </a:r>
            <a:r>
              <a:rPr lang="hu-HU" sz="1400" dirty="0">
                <a:latin typeface="Open Sans"/>
                <a:ea typeface="Open Sans"/>
                <a:cs typeface="Open Sans"/>
              </a:rPr>
              <a:t> </a:t>
            </a:r>
            <a:r>
              <a:rPr lang="hu-HU" sz="1400" dirty="0" err="1">
                <a:latin typeface="Open Sans"/>
                <a:ea typeface="Open Sans"/>
                <a:cs typeface="Open Sans"/>
              </a:rPr>
              <a:t>if</a:t>
            </a:r>
            <a:r>
              <a:rPr lang="hu-HU" sz="1400" dirty="0">
                <a:latin typeface="Open Sans"/>
                <a:ea typeface="Open Sans"/>
                <a:cs typeface="Open Sans"/>
              </a:rPr>
              <a:t> </a:t>
            </a:r>
            <a:r>
              <a:rPr lang="hu-HU" sz="1400" dirty="0" err="1">
                <a:latin typeface="Open Sans"/>
                <a:ea typeface="Open Sans"/>
                <a:cs typeface="Open Sans"/>
              </a:rPr>
              <a:t>you</a:t>
            </a:r>
            <a:r>
              <a:rPr lang="hu-HU" sz="1400" dirty="0">
                <a:latin typeface="Open Sans"/>
                <a:ea typeface="Open Sans"/>
                <a:cs typeface="Open Sans"/>
              </a:rPr>
              <a:t> </a:t>
            </a:r>
            <a:r>
              <a:rPr lang="hu-HU" sz="1400" dirty="0" err="1">
                <a:latin typeface="Open Sans"/>
                <a:ea typeface="Open Sans"/>
                <a:cs typeface="Open Sans"/>
              </a:rPr>
              <a:t>feel</a:t>
            </a:r>
            <a:r>
              <a:rPr lang="hu-HU" sz="1400" dirty="0">
                <a:latin typeface="Open Sans"/>
                <a:ea typeface="Open Sans"/>
                <a:cs typeface="Open Sans"/>
              </a:rPr>
              <a:t> </a:t>
            </a:r>
            <a:r>
              <a:rPr lang="hu-HU" sz="1400" dirty="0" err="1">
                <a:latin typeface="Open Sans"/>
                <a:ea typeface="Open Sans"/>
                <a:cs typeface="Open Sans"/>
              </a:rPr>
              <a:t>you</a:t>
            </a:r>
            <a:r>
              <a:rPr lang="hu-HU" sz="1400" dirty="0">
                <a:latin typeface="Open Sans"/>
                <a:ea typeface="Open Sans"/>
                <a:cs typeface="Open Sans"/>
              </a:rPr>
              <a:t> </a:t>
            </a:r>
            <a:r>
              <a:rPr lang="hu-HU" sz="1400" dirty="0" err="1">
                <a:latin typeface="Open Sans"/>
                <a:ea typeface="Open Sans"/>
                <a:cs typeface="Open Sans"/>
              </a:rPr>
              <a:t>need</a:t>
            </a:r>
            <a:r>
              <a:rPr lang="hu-HU" sz="1400" dirty="0">
                <a:latin typeface="Open Sans"/>
                <a:ea typeface="Open Sans"/>
                <a:cs typeface="Open Sans"/>
              </a:rPr>
              <a:t> it </a:t>
            </a:r>
            <a:r>
              <a:rPr lang="hu-HU" sz="1400" dirty="0" err="1">
                <a:latin typeface="Open Sans"/>
                <a:ea typeface="Open Sans"/>
                <a:cs typeface="Open Sans"/>
              </a:rPr>
              <a:t>for</a:t>
            </a:r>
            <a:r>
              <a:rPr lang="hu-HU" sz="1400" dirty="0">
                <a:latin typeface="Open Sans"/>
                <a:ea typeface="Open Sans"/>
                <a:cs typeface="Open Sans"/>
              </a:rPr>
              <a:t> </a:t>
            </a:r>
            <a:r>
              <a:rPr lang="hu-HU" sz="1400" dirty="0" err="1">
                <a:latin typeface="Open Sans"/>
                <a:ea typeface="Open Sans"/>
                <a:cs typeface="Open Sans"/>
              </a:rPr>
              <a:t>comfort</a:t>
            </a:r>
            <a:endParaRPr lang="en-US" dirty="0">
              <a:latin typeface="Open Sans"/>
              <a:ea typeface="Open Sans"/>
              <a:cs typeface="Open Sans"/>
            </a:endParaRPr>
          </a:p>
        </p:txBody>
      </p:sp>
      <p:sp>
        <p:nvSpPr>
          <p:cNvPr id="29" name="Téglalap 28">
            <a:extLst>
              <a:ext uri="{FF2B5EF4-FFF2-40B4-BE49-F238E27FC236}">
                <a16:creationId xmlns:a16="http://schemas.microsoft.com/office/drawing/2014/main" id="{D1EC6ABF-C68A-48D4-8554-04E512938C9C}"/>
              </a:ext>
            </a:extLst>
          </p:cNvPr>
          <p:cNvSpPr/>
          <p:nvPr/>
        </p:nvSpPr>
        <p:spPr>
          <a:xfrm>
            <a:off x="7577034" y="1769436"/>
            <a:ext cx="435908" cy="345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975064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64719" y="272580"/>
            <a:ext cx="6705100" cy="898493"/>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altLang="hu-HU" sz="2500">
                <a:solidFill>
                  <a:prstClr val="black"/>
                </a:solidFill>
                <a:latin typeface="Open Sans" panose="020B0604020202020204" charset="0"/>
                <a:ea typeface="Open Sans" panose="020B0604020202020204" charset="0"/>
                <a:cs typeface="Open Sans" panose="020B0604020202020204" charset="0"/>
              </a:rPr>
              <a:t>A few interesting facts about subjects and courses</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464127" y="1352551"/>
            <a:ext cx="6698673" cy="29971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hu-HU" sz="1500"/>
              <a:t>Always check the </a:t>
            </a:r>
            <a:r>
              <a:rPr lang="hu-HU" sz="1500">
                <a:hlinkClick r:id="rId4"/>
              </a:rPr>
              <a:t>study unit list / curriculum</a:t>
            </a:r>
            <a:r>
              <a:rPr lang="hu-HU" sz="1500"/>
              <a:t> at</a:t>
            </a:r>
          </a:p>
          <a:p>
            <a:pPr>
              <a:defRPr/>
            </a:pPr>
            <a:endParaRPr lang="hu-HU" sz="1500"/>
          </a:p>
          <a:p>
            <a:pPr>
              <a:defRPr/>
            </a:pPr>
            <a:r>
              <a:rPr lang="hu-HU" sz="1500">
                <a:hlinkClick r:id="rId5"/>
              </a:rPr>
              <a:t>https://btk.elte.hu/en/content/foundation-programmes.t.3437?m=245</a:t>
            </a:r>
            <a:r>
              <a:rPr lang="hu-HU" sz="1500"/>
              <a:t> </a:t>
            </a:r>
          </a:p>
          <a:p>
            <a:pPr>
              <a:defRPr/>
            </a:pPr>
            <a:endParaRPr lang="hu-HU" sz="1500"/>
          </a:p>
          <a:p>
            <a:pPr>
              <a:defRPr/>
            </a:pPr>
            <a:r>
              <a:rPr lang="hu-HU" sz="1500"/>
              <a:t>Find it under your programme </a:t>
            </a:r>
            <a:r>
              <a:rPr lang="hu-HU" sz="1500">
                <a:sym typeface="Wingdings" panose="05000000000000000000" pitchFamily="2" charset="2"/>
              </a:rPr>
              <a:t> List of study units</a:t>
            </a:r>
          </a:p>
          <a:p>
            <a:pPr>
              <a:defRPr/>
            </a:pPr>
            <a:endParaRPr lang="hu-HU" sz="1500"/>
          </a:p>
          <a:p>
            <a:pPr>
              <a:defRPr/>
            </a:pPr>
            <a:r>
              <a:rPr lang="hu-HU" sz="1500"/>
              <a:t>The list of study unit shows:</a:t>
            </a:r>
          </a:p>
          <a:p>
            <a:pPr marL="514350" lvl="1" indent="-285750">
              <a:buFont typeface="Arial" panose="020B0604020202020204" pitchFamily="34" charset="0"/>
              <a:buChar char="•"/>
              <a:defRPr/>
            </a:pPr>
            <a:r>
              <a:rPr lang="hu-HU" sz="1500"/>
              <a:t>Code of the subject</a:t>
            </a:r>
          </a:p>
          <a:p>
            <a:pPr marL="514350" lvl="1" indent="-285750">
              <a:buFont typeface="Arial" panose="020B0604020202020204" pitchFamily="34" charset="0"/>
              <a:buChar char="•"/>
              <a:defRPr/>
            </a:pPr>
            <a:r>
              <a:rPr lang="hu-HU" sz="1500"/>
              <a:t>Title of the course</a:t>
            </a:r>
          </a:p>
          <a:p>
            <a:pPr marL="514350" lvl="1" indent="-285750">
              <a:buFont typeface="Arial" panose="020B0604020202020204" pitchFamily="34" charset="0"/>
              <a:buChar char="•"/>
              <a:defRPr/>
            </a:pPr>
            <a:r>
              <a:rPr lang="hu-HU" sz="1500"/>
              <a:t>Credits</a:t>
            </a:r>
          </a:p>
          <a:p>
            <a:pPr marL="514350" lvl="1" indent="-285750">
              <a:buFont typeface="Arial" panose="020B0604020202020204" pitchFamily="34" charset="0"/>
              <a:buChar char="•"/>
              <a:defRPr/>
            </a:pPr>
            <a:r>
              <a:rPr lang="hu-HU" sz="1500"/>
              <a:t>Recommended semester</a:t>
            </a:r>
          </a:p>
          <a:p>
            <a:pPr marL="514350" lvl="1" indent="-285750">
              <a:buFont typeface="Arial" panose="020B0604020202020204" pitchFamily="34" charset="0"/>
              <a:buChar char="•"/>
              <a:defRPr/>
            </a:pPr>
            <a:r>
              <a:rPr lang="hu-HU" sz="1500"/>
              <a:t>Prerequisites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512718"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1820194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57200" y="272581"/>
            <a:ext cx="7239000" cy="54657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a:solidFill>
                  <a:prstClr val="black"/>
                </a:solidFill>
                <a:latin typeface="Open Sans" panose="020B0604020202020204" charset="0"/>
                <a:ea typeface="Open Sans" panose="020B0604020202020204" charset="0"/>
                <a:cs typeface="Open Sans" panose="020B0604020202020204" charset="0"/>
              </a:rPr>
              <a:t>How </a:t>
            </a:r>
            <a:r>
              <a:rPr lang="hu-HU" sz="2500">
                <a:solidFill>
                  <a:prstClr val="black"/>
                </a:solidFill>
                <a:latin typeface="Open Sans" panose="020B0604020202020204" charset="0"/>
                <a:ea typeface="Open Sans" panose="020B0604020202020204" charset="0"/>
                <a:cs typeface="Open Sans" panose="020B0604020202020204" charset="0"/>
              </a:rPr>
              <a:t>to sign up for the courses</a:t>
            </a:r>
            <a:r>
              <a:rPr lang="en-GB" sz="2500">
                <a:solidFill>
                  <a:prstClr val="black"/>
                </a:solidFill>
                <a:latin typeface="Open Sans" panose="020B0604020202020204" charset="0"/>
                <a:ea typeface="Open Sans" panose="020B0604020202020204" charset="0"/>
                <a:cs typeface="Open Sans" panose="020B0604020202020204" charset="0"/>
              </a:rPr>
              <a:t>?</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457200" y="1352551"/>
            <a:ext cx="7315199" cy="1752599"/>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500"/>
              <a:t>In NEPTUN, but in the foundation year DIA enters your courses into NEPTUN. You will be able to check your timetable in NEPTUN after all courses have been registered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520238"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pic>
        <p:nvPicPr>
          <p:cNvPr id="6" name="Kép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2495550"/>
            <a:ext cx="1632154" cy="1575308"/>
          </a:xfrm>
          <a:prstGeom prst="rect">
            <a:avLst/>
          </a:prstGeom>
        </p:spPr>
      </p:pic>
    </p:spTree>
    <p:extLst>
      <p:ext uri="{BB962C8B-B14F-4D97-AF65-F5344CB8AC3E}">
        <p14:creationId xmlns:p14="http://schemas.microsoft.com/office/powerpoint/2010/main" val="546840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57200" y="272581"/>
            <a:ext cx="7239000" cy="884958"/>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hu-HU" sz="2500" dirty="0" err="1">
                <a:latin typeface="Open Sans"/>
                <a:ea typeface="Open Sans"/>
                <a:cs typeface="Open Sans"/>
              </a:rPr>
              <a:t>Which</a:t>
            </a:r>
            <a:r>
              <a:rPr lang="hu-HU" sz="2500" dirty="0">
                <a:latin typeface="Open Sans"/>
                <a:ea typeface="Open Sans"/>
                <a:cs typeface="Open Sans"/>
              </a:rPr>
              <a:t> Platform </a:t>
            </a:r>
            <a:r>
              <a:rPr lang="hu-HU" sz="2500" dirty="0" err="1">
                <a:latin typeface="Open Sans"/>
                <a:ea typeface="Open Sans"/>
                <a:cs typeface="Open Sans"/>
              </a:rPr>
              <a:t>will</a:t>
            </a:r>
            <a:r>
              <a:rPr lang="hu-HU" sz="2500" dirty="0">
                <a:latin typeface="Open Sans"/>
                <a:ea typeface="Open Sans"/>
                <a:cs typeface="Open Sans"/>
              </a:rPr>
              <a:t> I </a:t>
            </a:r>
            <a:r>
              <a:rPr lang="hu-HU" sz="2500" dirty="0" err="1">
                <a:latin typeface="Open Sans"/>
                <a:ea typeface="Open Sans"/>
                <a:cs typeface="Open Sans"/>
              </a:rPr>
              <a:t>Need</a:t>
            </a:r>
            <a:r>
              <a:rPr lang="hu-HU" sz="2500" dirty="0">
                <a:latin typeface="Open Sans"/>
                <a:ea typeface="Open Sans"/>
                <a:cs typeface="Open Sans"/>
              </a:rPr>
              <a:t> </a:t>
            </a:r>
            <a:r>
              <a:rPr lang="hu-HU" sz="2500" dirty="0" err="1">
                <a:latin typeface="Open Sans"/>
                <a:ea typeface="Open Sans"/>
                <a:cs typeface="Open Sans"/>
              </a:rPr>
              <a:t>for</a:t>
            </a:r>
            <a:r>
              <a:rPr lang="hu-HU" sz="2500" dirty="0">
                <a:latin typeface="Open Sans"/>
                <a:ea typeface="Open Sans"/>
                <a:cs typeface="Open Sans"/>
              </a:rPr>
              <a:t> Online </a:t>
            </a:r>
            <a:r>
              <a:rPr lang="hu-HU" sz="2500" dirty="0" err="1">
                <a:latin typeface="Open Sans"/>
                <a:ea typeface="Open Sans"/>
                <a:cs typeface="Open Sans"/>
              </a:rPr>
              <a:t>Classes</a:t>
            </a:r>
            <a:r>
              <a:rPr lang="hu-HU" sz="2500" dirty="0">
                <a:latin typeface="Open Sans"/>
                <a:ea typeface="Open Sans"/>
                <a:cs typeface="Open Sans"/>
              </a:rPr>
              <a:t>?</a:t>
            </a:r>
          </a:p>
        </p:txBody>
      </p:sp>
      <p:sp>
        <p:nvSpPr>
          <p:cNvPr id="8" name="Téglalap 7"/>
          <p:cNvSpPr/>
          <p:nvPr/>
        </p:nvSpPr>
        <p:spPr>
          <a:xfrm>
            <a:off x="457200" y="1352551"/>
            <a:ext cx="7315199" cy="1295399"/>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500" dirty="0"/>
              <a:t>Microsoft </a:t>
            </a:r>
            <a:r>
              <a:rPr lang="hu-HU" sz="2500" dirty="0" err="1"/>
              <a:t>Teams</a:t>
            </a:r>
            <a:r>
              <a:rPr lang="hu-HU" sz="2500" dirty="0"/>
              <a:t> (MS </a:t>
            </a:r>
            <a:r>
              <a:rPr lang="hu-HU" sz="2500" dirty="0" err="1"/>
              <a:t>Teams</a:t>
            </a:r>
            <a:r>
              <a:rPr lang="hu-HU" sz="2500" dirty="0"/>
              <a:t>)</a:t>
            </a:r>
          </a:p>
          <a:p>
            <a:r>
              <a:rPr lang="hu-HU" sz="2500" dirty="0" err="1"/>
              <a:t>Download</a:t>
            </a:r>
            <a:r>
              <a:rPr lang="hu-HU" sz="2500" dirty="0"/>
              <a:t> it free </a:t>
            </a:r>
            <a:r>
              <a:rPr lang="hu-HU" sz="2500" dirty="0" err="1"/>
              <a:t>from</a:t>
            </a:r>
            <a:r>
              <a:rPr lang="hu-HU" sz="2500" dirty="0"/>
              <a:t> </a:t>
            </a:r>
            <a:r>
              <a:rPr lang="hu-HU" sz="2500" dirty="0" err="1"/>
              <a:t>the</a:t>
            </a:r>
            <a:r>
              <a:rPr lang="hu-HU" sz="2500" dirty="0"/>
              <a:t> web </a:t>
            </a:r>
            <a:r>
              <a:rPr lang="hu-HU" sz="2500" dirty="0" err="1"/>
              <a:t>on</a:t>
            </a:r>
            <a:r>
              <a:rPr lang="hu-HU" sz="2500" dirty="0"/>
              <a:t> </a:t>
            </a:r>
            <a:r>
              <a:rPr lang="hu-HU" sz="2500" dirty="0" err="1"/>
              <a:t>your</a:t>
            </a:r>
            <a:r>
              <a:rPr lang="hu-HU" sz="2500" dirty="0"/>
              <a:t> platform</a:t>
            </a:r>
          </a:p>
          <a:p>
            <a:r>
              <a:rPr lang="hu-HU" sz="2500" dirty="0" err="1"/>
              <a:t>Your</a:t>
            </a:r>
            <a:r>
              <a:rPr lang="hu-HU" sz="2500" dirty="0"/>
              <a:t> </a:t>
            </a:r>
            <a:r>
              <a:rPr lang="hu-HU" sz="2500" dirty="0" err="1"/>
              <a:t>teachers</a:t>
            </a:r>
            <a:r>
              <a:rPr lang="hu-HU" sz="2500" dirty="0"/>
              <a:t> </a:t>
            </a:r>
            <a:r>
              <a:rPr lang="hu-HU" sz="2500" dirty="0" err="1"/>
              <a:t>will</a:t>
            </a:r>
            <a:r>
              <a:rPr lang="hu-HU" sz="2500" dirty="0"/>
              <a:t> </a:t>
            </a:r>
            <a:r>
              <a:rPr lang="hu-HU" sz="2500" dirty="0" err="1"/>
              <a:t>contact</a:t>
            </a:r>
            <a:r>
              <a:rPr lang="hu-HU" sz="2500" dirty="0"/>
              <a:t> </a:t>
            </a:r>
            <a:r>
              <a:rPr lang="hu-HU" sz="2500" dirty="0" err="1"/>
              <a:t>you</a:t>
            </a:r>
            <a:r>
              <a:rPr lang="hu-HU" sz="2500" dirty="0"/>
              <a:t> </a:t>
            </a:r>
            <a:r>
              <a:rPr lang="hu-HU" sz="2500" dirty="0" err="1"/>
              <a:t>from</a:t>
            </a:r>
            <a:r>
              <a:rPr lang="hu-HU" sz="2500" dirty="0"/>
              <a:t> </a:t>
            </a:r>
            <a:r>
              <a:rPr lang="hu-HU" sz="2500" dirty="0" err="1"/>
              <a:t>there</a:t>
            </a:r>
            <a:endParaRPr lang="hu-HU" sz="25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535278" y="4685562"/>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pic>
        <p:nvPicPr>
          <p:cNvPr id="7" name="Kép 20">
            <a:extLst>
              <a:ext uri="{FF2B5EF4-FFF2-40B4-BE49-F238E27FC236}">
                <a16:creationId xmlns:a16="http://schemas.microsoft.com/office/drawing/2014/main" id="{A1C1D1CC-8ADB-493D-A536-ED1A2FFA7C02}"/>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64063" b="36529"/>
          <a:stretch/>
        </p:blipFill>
        <p:spPr>
          <a:xfrm>
            <a:off x="7086600" y="1648869"/>
            <a:ext cx="1069820" cy="973103"/>
          </a:xfrm>
          <a:prstGeom prst="rect">
            <a:avLst/>
          </a:prstGeom>
        </p:spPr>
      </p:pic>
      <p:sp>
        <p:nvSpPr>
          <p:cNvPr id="10" name="Téglalap 7"/>
          <p:cNvSpPr/>
          <p:nvPr/>
        </p:nvSpPr>
        <p:spPr>
          <a:xfrm>
            <a:off x="1447800" y="2823972"/>
            <a:ext cx="7315199" cy="1295399"/>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hu-HU" sz="2500"/>
              <a:t>Which device can I use for my classes?</a:t>
            </a:r>
          </a:p>
          <a:p>
            <a:pPr marL="0" marR="0" lvl="0" indent="0" algn="l" defTabSz="457200" rtl="0" eaLnBrk="1" fontAlgn="auto" latinLnBrk="0" hangingPunct="1">
              <a:lnSpc>
                <a:spcPct val="100000"/>
              </a:lnSpc>
              <a:spcBef>
                <a:spcPts val="0"/>
              </a:spcBef>
              <a:spcAft>
                <a:spcPts val="0"/>
              </a:spcAft>
              <a:buClrTx/>
              <a:buSzTx/>
              <a:buFontTx/>
              <a:buNone/>
              <a:tabLst/>
              <a:defRPr/>
            </a:pPr>
            <a:r>
              <a:rPr lang="hu-HU" sz="2500"/>
              <a:t>Laptop (+ microphone + camera), </a:t>
            </a:r>
            <a:r>
              <a:rPr lang="hu-HU" sz="2500">
                <a:solidFill>
                  <a:srgbClr val="9A3324"/>
                </a:solidFill>
              </a:rPr>
              <a:t>phones are not allowed</a:t>
            </a:r>
            <a:endParaRPr lang="en-US" sz="2500">
              <a:solidFill>
                <a:srgbClr val="9A3324"/>
              </a:solidFill>
            </a:endParaRPr>
          </a:p>
        </p:txBody>
      </p:sp>
    </p:spTree>
    <p:extLst>
      <p:ext uri="{BB962C8B-B14F-4D97-AF65-F5344CB8AC3E}">
        <p14:creationId xmlns:p14="http://schemas.microsoft.com/office/powerpoint/2010/main" val="2261756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57200" y="272581"/>
            <a:ext cx="7239000" cy="54657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500" err="1">
                <a:solidFill>
                  <a:prstClr val="black"/>
                </a:solidFill>
                <a:latin typeface="Open Sans" panose="020B0604020202020204" charset="0"/>
                <a:ea typeface="Open Sans" panose="020B0604020202020204" charset="0"/>
                <a:cs typeface="Open Sans" panose="020B0604020202020204" charset="0"/>
              </a:rPr>
              <a:t>Institutional</a:t>
            </a:r>
            <a:r>
              <a:rPr lang="hu-HU" sz="2500">
                <a:solidFill>
                  <a:prstClr val="black"/>
                </a:solidFill>
                <a:latin typeface="Open Sans" panose="020B0604020202020204" charset="0"/>
                <a:ea typeface="Open Sans" panose="020B0604020202020204" charset="0"/>
                <a:cs typeface="Open Sans" panose="020B0604020202020204" charset="0"/>
              </a:rPr>
              <a:t> </a:t>
            </a:r>
            <a:r>
              <a:rPr lang="hu-HU" sz="2500" err="1">
                <a:solidFill>
                  <a:prstClr val="black"/>
                </a:solidFill>
                <a:latin typeface="Open Sans" panose="020B0604020202020204" charset="0"/>
                <a:ea typeface="Open Sans" panose="020B0604020202020204" charset="0"/>
                <a:cs typeface="Open Sans" panose="020B0604020202020204" charset="0"/>
              </a:rPr>
              <a:t>websites</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533400" y="1428750"/>
            <a:ext cx="7157285" cy="2019802"/>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000"/>
              <a:t>You will find more information (e.g., the timetables) at:</a:t>
            </a:r>
          </a:p>
          <a:p>
            <a:endParaRPr lang="hu-HU" sz="2000" b="1"/>
          </a:p>
          <a:p>
            <a:r>
              <a:rPr lang="hu-HU" sz="2000" b="1">
                <a:hlinkClick r:id="rId4"/>
              </a:rPr>
              <a:t>https://btk.elte.hu/en</a:t>
            </a:r>
            <a:endParaRPr lang="hu-HU" sz="2000" b="1"/>
          </a:p>
          <a:p>
            <a:r>
              <a:rPr lang="hu-HU" sz="2000" b="1"/>
              <a:t>Find </a:t>
            </a:r>
            <a:r>
              <a:rPr lang="hu-HU" sz="2000" b="1" u="sng"/>
              <a:t>Education</a:t>
            </a:r>
          </a:p>
          <a:p>
            <a:r>
              <a:rPr lang="hu-HU" sz="2000" b="1"/>
              <a:t>Find </a:t>
            </a:r>
            <a:r>
              <a:rPr lang="hu-HU" sz="2000" b="1" u="sng"/>
              <a:t>Foundation programmes</a:t>
            </a:r>
          </a:p>
          <a:p>
            <a:r>
              <a:rPr lang="hu-HU" sz="2000" b="1"/>
              <a:t>(find EN, DE or HU)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Open Sans" panose="020B0604020202020204" charset="0"/>
              <a:ea typeface="Open Sans" panose="020B0604020202020204" charset="0"/>
              <a:cs typeface="Open Sans" panose="020B0604020202020204" charset="0"/>
            </a:endParaRP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399922"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3647052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57200" y="272581"/>
            <a:ext cx="7239000" cy="54657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500" dirty="0" err="1">
                <a:solidFill>
                  <a:prstClr val="black"/>
                </a:solidFill>
                <a:latin typeface="Open Sans" panose="020B0604020202020204" charset="0"/>
                <a:ea typeface="Open Sans" panose="020B0604020202020204" charset="0"/>
                <a:cs typeface="Open Sans" panose="020B0604020202020204" charset="0"/>
              </a:rPr>
              <a:t>Academic</a:t>
            </a:r>
            <a:r>
              <a:rPr lang="hu-HU" sz="2500" dirty="0">
                <a:solidFill>
                  <a:prstClr val="black"/>
                </a:solidFill>
                <a:latin typeface="Open Sans" panose="020B0604020202020204" charset="0"/>
                <a:ea typeface="Open Sans" panose="020B0604020202020204" charset="0"/>
                <a:cs typeface="Open Sans" panose="020B0604020202020204" charset="0"/>
              </a:rPr>
              <a:t> </a:t>
            </a:r>
            <a:r>
              <a:rPr lang="hu-HU" sz="2500" dirty="0" err="1">
                <a:solidFill>
                  <a:prstClr val="black"/>
                </a:solidFill>
                <a:latin typeface="Open Sans" panose="020B0604020202020204" charset="0"/>
                <a:ea typeface="Open Sans" panose="020B0604020202020204" charset="0"/>
                <a:cs typeface="Open Sans" panose="020B0604020202020204" charset="0"/>
              </a:rPr>
              <a:t>Regulations</a:t>
            </a:r>
            <a:r>
              <a:rPr lang="hu-HU" sz="2500" dirty="0">
                <a:solidFill>
                  <a:prstClr val="black"/>
                </a:solidFill>
                <a:latin typeface="Open Sans" panose="020B0604020202020204" charset="0"/>
                <a:ea typeface="Open Sans" panose="020B0604020202020204" charset="0"/>
                <a:cs typeface="Open Sans" panose="020B0604020202020204" charset="0"/>
              </a:rPr>
              <a:t> / </a:t>
            </a:r>
            <a:r>
              <a:rPr lang="hu-HU" sz="2500" dirty="0" err="1">
                <a:solidFill>
                  <a:prstClr val="black"/>
                </a:solidFill>
                <a:latin typeface="Open Sans" panose="020B0604020202020204" charset="0"/>
                <a:ea typeface="Open Sans" panose="020B0604020202020204" charset="0"/>
                <a:cs typeface="Open Sans" panose="020B0604020202020204" charset="0"/>
              </a:rPr>
              <a:t>Absence</a:t>
            </a:r>
            <a:r>
              <a:rPr lang="hu-HU" sz="2500" dirty="0">
                <a:solidFill>
                  <a:prstClr val="black"/>
                </a:solidFill>
                <a:latin typeface="Open Sans" panose="020B0604020202020204" charset="0"/>
                <a:ea typeface="Open Sans" panose="020B0604020202020204" charset="0"/>
                <a:cs typeface="Open Sans" panose="020B0604020202020204" charset="0"/>
              </a:rPr>
              <a:t> Policy</a:t>
            </a:r>
            <a:endParaRPr lang="en-US" sz="2500" dirty="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457200" y="1188960"/>
            <a:ext cx="7315199" cy="20574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000" dirty="0" err="1"/>
              <a:t>Academic</a:t>
            </a:r>
            <a:r>
              <a:rPr lang="hu-HU" sz="2000" dirty="0"/>
              <a:t> </a:t>
            </a:r>
            <a:r>
              <a:rPr lang="hu-HU" sz="2000" dirty="0" err="1"/>
              <a:t>calendar</a:t>
            </a:r>
            <a:r>
              <a:rPr lang="hu-HU" sz="2000" dirty="0"/>
              <a:t>: </a:t>
            </a:r>
          </a:p>
          <a:p>
            <a:r>
              <a:rPr lang="hu-HU" sz="2000" dirty="0">
                <a:hlinkClick r:id="rId4"/>
              </a:rPr>
              <a:t>https://www.elte.hu/en/academic-calendar</a:t>
            </a:r>
            <a:r>
              <a:rPr lang="hu-HU" sz="2000" dirty="0"/>
              <a:t>  </a:t>
            </a: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911264"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pic>
        <p:nvPicPr>
          <p:cNvPr id="6" name="Picture 2" descr="http://rack.1.mshcdn.com/media/ZgkyMDEzLzA1LzA3L2EwL2NhbGVuZGFyLjU0MzEzLmpwZwpwCXRodW1iCTk1MHg1MzQjCmUJanBn/e4067598/21f/calendar.jpg"/>
          <p:cNvPicPr>
            <a:picLocks noChangeAspect="1" noChangeArrowheads="1"/>
          </p:cNvPicPr>
          <p:nvPr/>
        </p:nvPicPr>
        <p:blipFill>
          <a:blip r:embed="rId5" cstate="print"/>
          <a:srcRect/>
          <a:stretch>
            <a:fillRect/>
          </a:stretch>
        </p:blipFill>
        <p:spPr bwMode="auto">
          <a:xfrm>
            <a:off x="4792903" y="2728750"/>
            <a:ext cx="2883623" cy="1620900"/>
          </a:xfrm>
          <a:prstGeom prst="rect">
            <a:avLst/>
          </a:prstGeom>
          <a:noFill/>
        </p:spPr>
      </p:pic>
    </p:spTree>
    <p:extLst>
      <p:ext uri="{BB962C8B-B14F-4D97-AF65-F5344CB8AC3E}">
        <p14:creationId xmlns:p14="http://schemas.microsoft.com/office/powerpoint/2010/main" val="11249460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65235" y="285750"/>
            <a:ext cx="7239000" cy="83820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solidFill>
                  <a:prstClr val="black"/>
                </a:solidFill>
                <a:latin typeface="Open Sans" panose="020B0604020202020204" charset="0"/>
                <a:ea typeface="Open Sans" panose="020B0604020202020204" charset="0"/>
                <a:cs typeface="Open Sans" panose="020B0604020202020204" charset="0"/>
              </a:rPr>
              <a:t>Academic Regulation</a:t>
            </a:r>
            <a:r>
              <a:rPr lang="hu-HU" sz="2500">
                <a:solidFill>
                  <a:prstClr val="black"/>
                </a:solidFill>
                <a:latin typeface="Open Sans" panose="020B0604020202020204" charset="0"/>
                <a:ea typeface="Open Sans" panose="020B0604020202020204" charset="0"/>
                <a:cs typeface="Open Sans" panose="020B0604020202020204" charset="0"/>
              </a:rPr>
              <a:t> #0: your reason for being at the University</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533400" y="1428750"/>
            <a:ext cx="7172324" cy="2027322"/>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en-US" sz="2000"/>
              <a:t>You are here to study in an academic </a:t>
            </a:r>
            <a:r>
              <a:rPr lang="en-US" sz="2000" err="1"/>
              <a:t>programme</a:t>
            </a:r>
            <a:r>
              <a:rPr lang="en-US" sz="2000"/>
              <a:t>, not miss classes, be chronically late for classes, work full time, </a:t>
            </a:r>
            <a:r>
              <a:rPr lang="hu-HU" sz="2000"/>
              <a:t>work when you are supposed to be in class, </a:t>
            </a:r>
            <a:r>
              <a:rPr lang="en-US" sz="2000"/>
              <a:t>etc.</a:t>
            </a:r>
          </a:p>
          <a:p>
            <a:pPr marL="342900" lvl="0" indent="-342900" algn="just">
              <a:buFont typeface="Arial" panose="020B0604020202020204" pitchFamily="34" charset="0"/>
              <a:buChar char="•"/>
            </a:pPr>
            <a:r>
              <a:rPr lang="en-US" sz="2000"/>
              <a:t>The Foundation </a:t>
            </a:r>
            <a:r>
              <a:rPr lang="en-US" sz="2000" err="1"/>
              <a:t>Programme</a:t>
            </a:r>
            <a:r>
              <a:rPr lang="en-US" sz="2000"/>
              <a:t> is a </a:t>
            </a:r>
            <a:r>
              <a:rPr lang="hu-HU" sz="2000"/>
              <a:t>’</a:t>
            </a:r>
            <a:r>
              <a:rPr lang="en-US" sz="2000"/>
              <a:t>package’, all courses must be taken together</a:t>
            </a:r>
            <a:r>
              <a:rPr lang="hu-HU" sz="2000"/>
              <a:t>, there is NO picking and choosing</a:t>
            </a:r>
            <a:endParaRPr lang="en-US" sz="2000"/>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738311"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3632506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65235" y="285750"/>
            <a:ext cx="7239000" cy="83820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solidFill>
                  <a:prstClr val="black"/>
                </a:solidFill>
                <a:latin typeface="Open Sans" panose="020B0604020202020204" charset="0"/>
                <a:ea typeface="Open Sans" panose="020B0604020202020204" charset="0"/>
                <a:cs typeface="Open Sans" panose="020B0604020202020204" charset="0"/>
              </a:rPr>
              <a:t>Academic Regulation</a:t>
            </a:r>
            <a:r>
              <a:rPr lang="hu-HU" sz="2500">
                <a:solidFill>
                  <a:prstClr val="black"/>
                </a:solidFill>
                <a:latin typeface="Open Sans" panose="020B0604020202020204" charset="0"/>
                <a:ea typeface="Open Sans" panose="020B0604020202020204" charset="0"/>
                <a:cs typeface="Open Sans" panose="020B0604020202020204" charset="0"/>
              </a:rPr>
              <a:t> #1: Getting Grades for Your Courses</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533400" y="1428750"/>
            <a:ext cx="7170835" cy="20574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buFont typeface="Arial" panose="020B0604020202020204" pitchFamily="34" charset="0"/>
              <a:buChar char="•"/>
            </a:pPr>
            <a:r>
              <a:rPr lang="en-US" sz="2000"/>
              <a:t>by the end of semester (end of </a:t>
            </a:r>
            <a:r>
              <a:rPr lang="hu-HU" sz="2000"/>
              <a:t>June</a:t>
            </a:r>
            <a:r>
              <a:rPr lang="en-US" sz="2000"/>
              <a:t>) you must have at least 1 completed subject (with a grade better than 1 ‘fail’)</a:t>
            </a:r>
          </a:p>
          <a:p>
            <a:pPr marL="342900" lvl="0" indent="-342900" algn="just">
              <a:buFont typeface="Arial" panose="020B0604020202020204" pitchFamily="34" charset="0"/>
              <a:buChar char="•"/>
            </a:pPr>
            <a:r>
              <a:rPr lang="en-US" sz="2000"/>
              <a:t>in case you do not, an official letter will be sent out calling you before a committee to explain your </a:t>
            </a:r>
            <a:r>
              <a:rPr lang="hu-HU" sz="2000"/>
              <a:t>results</a:t>
            </a:r>
            <a:endParaRPr lang="en-US" sz="2000"/>
          </a:p>
          <a:p>
            <a:pPr marL="342900" indent="-342900" algn="just">
              <a:buFont typeface="Arial" panose="020B0604020202020204" pitchFamily="34" charset="0"/>
              <a:buChar char="•"/>
            </a:pPr>
            <a:r>
              <a:rPr lang="en-GB" sz="2000"/>
              <a:t>if you do not respond to this, we will </a:t>
            </a:r>
            <a:r>
              <a:rPr lang="hu-HU" sz="2000"/>
              <a:t>contact the authorities</a:t>
            </a:r>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625514"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4261775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99871" y="285750"/>
            <a:ext cx="7239000" cy="83820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solidFill>
                  <a:prstClr val="black"/>
                </a:solidFill>
                <a:latin typeface="Open Sans" panose="020B0604020202020204" charset="0"/>
                <a:ea typeface="Open Sans" panose="020B0604020202020204" charset="0"/>
                <a:cs typeface="Open Sans" panose="020B0604020202020204" charset="0"/>
              </a:rPr>
              <a:t>Academic Regulation</a:t>
            </a:r>
            <a:r>
              <a:rPr lang="hu-HU" sz="2500">
                <a:solidFill>
                  <a:prstClr val="black"/>
                </a:solidFill>
                <a:latin typeface="Open Sans" panose="020B0604020202020204" charset="0"/>
                <a:ea typeface="Open Sans" panose="020B0604020202020204" charset="0"/>
                <a:cs typeface="Open Sans" panose="020B0604020202020204" charset="0"/>
              </a:rPr>
              <a:t> #2</a:t>
            </a:r>
            <a:r>
              <a:rPr lang="en-US" sz="2500">
                <a:solidFill>
                  <a:prstClr val="black"/>
                </a:solidFill>
                <a:latin typeface="Open Sans" panose="020B0604020202020204" charset="0"/>
                <a:ea typeface="Open Sans" panose="020B0604020202020204" charset="0"/>
                <a:cs typeface="Open Sans" panose="020B0604020202020204" charset="0"/>
              </a:rPr>
              <a:t>: </a:t>
            </a:r>
            <a:r>
              <a:rPr lang="hu-HU" sz="2500">
                <a:solidFill>
                  <a:prstClr val="black"/>
                </a:solidFill>
                <a:latin typeface="Open Sans" panose="020B0604020202020204" charset="0"/>
                <a:ea typeface="Open Sans" panose="020B0604020202020204" charset="0"/>
                <a:cs typeface="Open Sans" panose="020B0604020202020204" charset="0"/>
              </a:rPr>
              <a:t>Reporting Absences</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568036" y="1428750"/>
            <a:ext cx="7170835" cy="22860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hu-HU" sz="1600"/>
              <a:t>you are here to complete your programme (= study), not miss classes, so</a:t>
            </a:r>
          </a:p>
          <a:p>
            <a:pPr lvl="0" algn="just"/>
            <a:endParaRPr lang="hu-HU" sz="1600"/>
          </a:p>
          <a:p>
            <a:pPr marL="514350" lvl="1" indent="-285750" algn="just">
              <a:buFont typeface="Arial" panose="020B0604020202020204" pitchFamily="34" charset="0"/>
              <a:buChar char="•"/>
            </a:pPr>
            <a:r>
              <a:rPr lang="en-US" sz="1600"/>
              <a:t>inform your teacher in advance of any absences, providing an acceptable reason</a:t>
            </a:r>
            <a:endParaRPr lang="hu-HU" sz="1600"/>
          </a:p>
          <a:p>
            <a:pPr marL="514350" lvl="1" indent="-285750" algn="just">
              <a:buFont typeface="Arial" panose="020B0604020202020204" pitchFamily="34" charset="0"/>
              <a:buChar char="•"/>
            </a:pPr>
            <a:r>
              <a:rPr lang="en-US" sz="1600"/>
              <a:t>if your absence is caused by an emergency, you should contact your teacher</a:t>
            </a:r>
            <a:r>
              <a:rPr lang="hu-HU" sz="1600"/>
              <a:t> </a:t>
            </a:r>
            <a:r>
              <a:rPr lang="en-US" sz="1600"/>
              <a:t>afterwards, providing an acceptable reason</a:t>
            </a:r>
            <a:endParaRPr lang="hu-HU" sz="1600"/>
          </a:p>
          <a:p>
            <a:pPr marL="514350" lvl="1" indent="-285750" algn="just">
              <a:buFont typeface="Arial" panose="020B0604020202020204" pitchFamily="34" charset="0"/>
              <a:buChar char="•"/>
            </a:pPr>
            <a:r>
              <a:rPr lang="hu-HU" sz="1600"/>
              <a:t>contacting your teachers in advance (or later) does not mean you are exempted</a:t>
            </a:r>
            <a:endParaRPr lang="en-US" sz="1600"/>
          </a:p>
        </p:txBody>
      </p:sp>
      <p:sp>
        <p:nvSpPr>
          <p:cNvPr id="11" name="Szövegdoboz 10">
            <a:extLst>
              <a:ext uri="{FF2B5EF4-FFF2-40B4-BE49-F238E27FC236}">
                <a16:creationId xmlns:a16="http://schemas.microsoft.com/office/drawing/2014/main" id="{1FB9E571-458F-416E-9F21-11CC008F518C}"/>
              </a:ext>
            </a:extLst>
          </p:cNvPr>
          <p:cNvSpPr txBox="1"/>
          <p:nvPr/>
        </p:nvSpPr>
        <p:spPr>
          <a:xfrm>
            <a:off x="7685672"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1834965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99871" y="285750"/>
            <a:ext cx="7239000" cy="576263"/>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solidFill>
                  <a:prstClr val="black"/>
                </a:solidFill>
                <a:latin typeface="Open Sans" panose="020B0604020202020204" charset="0"/>
                <a:ea typeface="Open Sans" panose="020B0604020202020204" charset="0"/>
                <a:cs typeface="Open Sans" panose="020B0604020202020204" charset="0"/>
              </a:rPr>
              <a:t>Academic Regulation</a:t>
            </a:r>
            <a:r>
              <a:rPr lang="hu-HU" sz="2500">
                <a:solidFill>
                  <a:prstClr val="black"/>
                </a:solidFill>
                <a:latin typeface="Open Sans" panose="020B0604020202020204" charset="0"/>
                <a:ea typeface="Open Sans" panose="020B0604020202020204" charset="0"/>
                <a:cs typeface="Open Sans" panose="020B0604020202020204" charset="0"/>
              </a:rPr>
              <a:t> #3</a:t>
            </a:r>
            <a:r>
              <a:rPr lang="en-US" sz="2500">
                <a:solidFill>
                  <a:prstClr val="black"/>
                </a:solidFill>
                <a:latin typeface="Open Sans" panose="020B0604020202020204" charset="0"/>
                <a:ea typeface="Open Sans" panose="020B0604020202020204" charset="0"/>
                <a:cs typeface="Open Sans" panose="020B0604020202020204" charset="0"/>
              </a:rPr>
              <a:t>: </a:t>
            </a:r>
            <a:r>
              <a:rPr lang="hu-HU" sz="2500">
                <a:solidFill>
                  <a:prstClr val="black"/>
                </a:solidFill>
                <a:latin typeface="Open Sans" panose="020B0604020202020204" charset="0"/>
                <a:ea typeface="Open Sans" panose="020B0604020202020204" charset="0"/>
                <a:cs typeface="Open Sans" panose="020B0604020202020204" charset="0"/>
              </a:rPr>
              <a:t>Absence Policy</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921327" y="971550"/>
            <a:ext cx="6824471" cy="9144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hu-HU" sz="1600" b="1">
                <a:solidFill>
                  <a:srgbClr val="71292D"/>
                </a:solidFill>
              </a:rPr>
              <a:t>(based on University Regulations adapted to the foundation programme, read in full: </a:t>
            </a:r>
            <a:r>
              <a:rPr lang="hu-HU" sz="1200">
                <a:hlinkClick r:id="rId4"/>
              </a:rPr>
              <a:t>https://btk.elte.hu/en/content/absence-policy-for-the-foundation-programmes.t.4220?m=305</a:t>
            </a:r>
            <a:r>
              <a:rPr lang="hu-HU" sz="1200"/>
              <a:t>, </a:t>
            </a:r>
            <a:r>
              <a:rPr lang="hu-HU" sz="1600" b="1">
                <a:solidFill>
                  <a:srgbClr val="71292D"/>
                </a:solidFill>
              </a:rPr>
              <a:t>a copy of which you will sign in acceptance of its content)</a:t>
            </a:r>
            <a:endParaRPr lang="en-US" sz="1600"/>
          </a:p>
        </p:txBody>
      </p:sp>
      <p:sp>
        <p:nvSpPr>
          <p:cNvPr id="6" name="Téglalap 7"/>
          <p:cNvSpPr/>
          <p:nvPr/>
        </p:nvSpPr>
        <p:spPr>
          <a:xfrm>
            <a:off x="922922" y="1995487"/>
            <a:ext cx="7772400" cy="2252663"/>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en-US" sz="1200"/>
              <a:t>if you miss more than 30% of your classes in one subject within a period of 4 weeks, you will not get a grade and you will not receive any credit </a:t>
            </a:r>
            <a:r>
              <a:rPr lang="hu-HU" sz="1200"/>
              <a:t>for any of your courses.</a:t>
            </a:r>
          </a:p>
          <a:p>
            <a:pPr marL="400050" lvl="1" indent="-171450" algn="just">
              <a:buFont typeface="Arial" panose="020B0604020202020204" pitchFamily="34" charset="0"/>
              <a:buChar char="•"/>
            </a:pPr>
            <a:r>
              <a:rPr lang="hu-HU" sz="1200"/>
              <a:t>Consequences:</a:t>
            </a:r>
          </a:p>
          <a:p>
            <a:pPr marL="628650" lvl="2" indent="-171450" algn="just">
              <a:buFont typeface="Arial" panose="020B0604020202020204" pitchFamily="34" charset="0"/>
              <a:buChar char="•"/>
            </a:pPr>
            <a:r>
              <a:rPr lang="hu-HU" sz="1200"/>
              <a:t>we will turn </a:t>
            </a:r>
            <a:r>
              <a:rPr lang="en-US" sz="1200"/>
              <a:t>your status </a:t>
            </a:r>
            <a:r>
              <a:rPr lang="en-US" sz="1200" b="1"/>
              <a:t>passive</a:t>
            </a:r>
            <a:endParaRPr lang="hu-HU" sz="1200" b="1"/>
          </a:p>
          <a:p>
            <a:pPr marL="628650" lvl="2" indent="-171450" algn="just">
              <a:buFont typeface="Arial" panose="020B0604020202020204" pitchFamily="34" charset="0"/>
              <a:buChar char="•"/>
            </a:pPr>
            <a:r>
              <a:rPr lang="hu-HU" sz="1200"/>
              <a:t>w</a:t>
            </a:r>
            <a:r>
              <a:rPr lang="en-US" sz="1200"/>
              <a:t>e will forward your case to the</a:t>
            </a:r>
            <a:r>
              <a:rPr lang="hu-HU" sz="1200"/>
              <a:t> </a:t>
            </a:r>
            <a:r>
              <a:rPr lang="en-GB" sz="1200" b="1" i="1">
                <a:solidFill>
                  <a:srgbClr val="71292D"/>
                </a:solidFill>
              </a:rPr>
              <a:t>National Directorate-General for Aliens Policing</a:t>
            </a:r>
            <a:r>
              <a:rPr lang="en-US" sz="1200"/>
              <a:t>: your residence permit is issued for education</a:t>
            </a:r>
            <a:endParaRPr lang="hu-HU" sz="1200"/>
          </a:p>
          <a:p>
            <a:pPr marL="628650" lvl="2" indent="-171450" algn="just">
              <a:buFont typeface="Arial" panose="020B0604020202020204" pitchFamily="34" charset="0"/>
              <a:buChar char="•"/>
            </a:pPr>
            <a:endParaRPr lang="hu-HU" sz="1200"/>
          </a:p>
          <a:p>
            <a:pPr marL="171450" indent="-171450" algn="just">
              <a:buFont typeface="Arial" panose="020B0604020202020204" pitchFamily="34" charset="0"/>
              <a:buChar char="•"/>
            </a:pPr>
            <a:r>
              <a:rPr lang="en-US" sz="1200"/>
              <a:t>if you miss your classes in one or more subjects for 2 weeks in a row, an official letter will be sent out calling you before a committee to explain your absence from classes; if you </a:t>
            </a:r>
            <a:r>
              <a:rPr lang="hu-HU" sz="1200"/>
              <a:t>come</a:t>
            </a:r>
            <a:r>
              <a:rPr lang="en-US" sz="1200"/>
              <a:t> and explain the cause of your absences you might get a chance to stay active but you cannot miss </a:t>
            </a:r>
            <a:r>
              <a:rPr lang="hu-HU" sz="1200"/>
              <a:t>any </a:t>
            </a:r>
            <a:r>
              <a:rPr lang="en-US" sz="1200"/>
              <a:t>more classes</a:t>
            </a:r>
            <a:r>
              <a:rPr lang="hu-HU" sz="1200"/>
              <a:t>. If you do not respond,  </a:t>
            </a:r>
          </a:p>
          <a:p>
            <a:pPr marL="1085850" lvl="2" indent="-171450" algn="just">
              <a:buFont typeface="Arial" panose="020B0604020202020204" pitchFamily="34" charset="0"/>
              <a:buChar char="•"/>
            </a:pPr>
            <a:r>
              <a:rPr lang="hu-HU" sz="1200"/>
              <a:t>w</a:t>
            </a:r>
            <a:r>
              <a:rPr lang="en-US" sz="1200"/>
              <a:t>e will </a:t>
            </a:r>
            <a:r>
              <a:rPr lang="en-US" sz="1200" b="1"/>
              <a:t>forward</a:t>
            </a:r>
            <a:r>
              <a:rPr lang="en-US" sz="1200"/>
              <a:t> your case to the</a:t>
            </a:r>
            <a:r>
              <a:rPr lang="hu-HU" sz="1200"/>
              <a:t> </a:t>
            </a:r>
            <a:r>
              <a:rPr lang="en-GB" sz="1200" b="1" i="1">
                <a:solidFill>
                  <a:srgbClr val="71292D"/>
                </a:solidFill>
              </a:rPr>
              <a:t>National Directorate-General for Aliens Policing</a:t>
            </a:r>
            <a:r>
              <a:rPr lang="en-US" sz="1200"/>
              <a:t>: your residence permit is issued for education</a:t>
            </a:r>
            <a:endParaRPr lang="hu-HU" sz="1200"/>
          </a:p>
        </p:txBody>
      </p:sp>
      <p:sp>
        <p:nvSpPr>
          <p:cNvPr id="4" name="Szövegdoboz 10">
            <a:extLst>
              <a:ext uri="{FF2B5EF4-FFF2-40B4-BE49-F238E27FC236}">
                <a16:creationId xmlns:a16="http://schemas.microsoft.com/office/drawing/2014/main" id="{2002F262-7B03-F2DA-D7E3-E3CC2DF785D7}"/>
              </a:ext>
            </a:extLst>
          </p:cNvPr>
          <p:cNvSpPr txBox="1"/>
          <p:nvPr/>
        </p:nvSpPr>
        <p:spPr>
          <a:xfrm>
            <a:off x="7211929"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3370029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99870" y="285750"/>
            <a:ext cx="7882129" cy="576263"/>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solidFill>
                  <a:prstClr val="black"/>
                </a:solidFill>
                <a:latin typeface="Open Sans" panose="020B0604020202020204" charset="0"/>
                <a:ea typeface="Open Sans" panose="020B0604020202020204" charset="0"/>
                <a:cs typeface="Open Sans" panose="020B0604020202020204" charset="0"/>
              </a:rPr>
              <a:t>Academic Regulation</a:t>
            </a:r>
            <a:r>
              <a:rPr lang="hu-HU" sz="2500">
                <a:solidFill>
                  <a:prstClr val="black"/>
                </a:solidFill>
                <a:latin typeface="Open Sans" panose="020B0604020202020204" charset="0"/>
                <a:ea typeface="Open Sans" panose="020B0604020202020204" charset="0"/>
                <a:cs typeface="Open Sans" panose="020B0604020202020204" charset="0"/>
              </a:rPr>
              <a:t> #4</a:t>
            </a:r>
            <a:r>
              <a:rPr lang="en-US" sz="2500">
                <a:solidFill>
                  <a:prstClr val="black"/>
                </a:solidFill>
                <a:latin typeface="Open Sans" panose="020B0604020202020204" charset="0"/>
                <a:ea typeface="Open Sans" panose="020B0604020202020204" charset="0"/>
                <a:cs typeface="Open Sans" panose="020B0604020202020204" charset="0"/>
              </a:rPr>
              <a:t>: </a:t>
            </a:r>
            <a:r>
              <a:rPr lang="hu-HU" sz="2500">
                <a:solidFill>
                  <a:prstClr val="black"/>
                </a:solidFill>
                <a:latin typeface="Open Sans" panose="020B0604020202020204" charset="0"/>
                <a:ea typeface="Open Sans" panose="020B0604020202020204" charset="0"/>
                <a:cs typeface="Open Sans" panose="020B0604020202020204" charset="0"/>
              </a:rPr>
              <a:t>Failed Subjects, Retakes</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6" name="Téglalap 7"/>
          <p:cNvSpPr/>
          <p:nvPr/>
        </p:nvSpPr>
        <p:spPr>
          <a:xfrm>
            <a:off x="609599" y="1352550"/>
            <a:ext cx="7772400" cy="2100263"/>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hu-HU" sz="2000"/>
              <a:t>If you fail a subject in the 1st semester, can you retake it in the 2nd semester?</a:t>
            </a:r>
          </a:p>
          <a:p>
            <a:pPr lvl="1" algn="just"/>
            <a:r>
              <a:rPr lang="hu-HU" sz="2000"/>
              <a:t>No. Why?</a:t>
            </a:r>
          </a:p>
          <a:p>
            <a:pPr lvl="1" algn="just"/>
            <a:endParaRPr lang="hu-HU" sz="2000"/>
          </a:p>
          <a:p>
            <a:pPr lvl="2" algn="just"/>
            <a:r>
              <a:rPr lang="hu-HU" sz="2000"/>
              <a:t>Because they are not given in the 2nd semester</a:t>
            </a:r>
          </a:p>
          <a:p>
            <a:pPr algn="just"/>
            <a:endParaRPr lang="hu-HU" sz="2000"/>
          </a:p>
        </p:txBody>
      </p:sp>
      <p:sp>
        <p:nvSpPr>
          <p:cNvPr id="3" name="Szövegdoboz 10">
            <a:extLst>
              <a:ext uri="{FF2B5EF4-FFF2-40B4-BE49-F238E27FC236}">
                <a16:creationId xmlns:a16="http://schemas.microsoft.com/office/drawing/2014/main" id="{8B68488A-D78A-D916-3E02-B2A1AEFF47C6}"/>
              </a:ext>
            </a:extLst>
          </p:cNvPr>
          <p:cNvSpPr txBox="1"/>
          <p:nvPr/>
        </p:nvSpPr>
        <p:spPr>
          <a:xfrm>
            <a:off x="737736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356661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9">
            <a:extLst>
              <a:ext uri="{FF2B5EF4-FFF2-40B4-BE49-F238E27FC236}">
                <a16:creationId xmlns:a16="http://schemas.microsoft.com/office/drawing/2014/main" id="{F80A159C-BA09-476E-9E4B-B29D24BB48A8}"/>
              </a:ext>
            </a:extLst>
          </p:cNvPr>
          <p:cNvSpPr/>
          <p:nvPr/>
        </p:nvSpPr>
        <p:spPr>
          <a:xfrm>
            <a:off x="1578771" y="2050311"/>
            <a:ext cx="5808723" cy="2060419"/>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pPr marL="85725">
              <a:lnSpc>
                <a:spcPts val="2200"/>
              </a:lnSpc>
              <a:spcAft>
                <a:spcPts val="600"/>
              </a:spcAft>
            </a:pPr>
            <a:r>
              <a:rPr lang="hu-HU" sz="1600" dirty="0" err="1">
                <a:latin typeface="Open Sans"/>
                <a:ea typeface="Open Sans"/>
                <a:cs typeface="Open Sans"/>
              </a:rPr>
              <a:t>If</a:t>
            </a:r>
            <a:r>
              <a:rPr lang="hu-HU" sz="1600" dirty="0">
                <a:latin typeface="Open Sans"/>
                <a:ea typeface="Open Sans"/>
                <a:cs typeface="Open Sans"/>
              </a:rPr>
              <a:t> </a:t>
            </a:r>
            <a:r>
              <a:rPr lang="hu-HU" sz="1600" dirty="0" err="1">
                <a:latin typeface="Open Sans"/>
                <a:ea typeface="Open Sans"/>
                <a:cs typeface="Open Sans"/>
              </a:rPr>
              <a:t>you</a:t>
            </a:r>
            <a:r>
              <a:rPr lang="hu-HU" sz="1600" dirty="0">
                <a:latin typeface="Open Sans"/>
                <a:ea typeface="Open Sans"/>
                <a:cs typeface="Open Sans"/>
              </a:rPr>
              <a:t> </a:t>
            </a:r>
            <a:r>
              <a:rPr lang="hu-HU" sz="1600" dirty="0" err="1">
                <a:latin typeface="Open Sans"/>
                <a:ea typeface="Open Sans"/>
                <a:cs typeface="Open Sans"/>
              </a:rPr>
              <a:t>were</a:t>
            </a:r>
            <a:r>
              <a:rPr lang="hu-HU" sz="1600" dirty="0">
                <a:latin typeface="Open Sans"/>
                <a:ea typeface="Open Sans"/>
                <a:cs typeface="Open Sans"/>
              </a:rPr>
              <a:t> </a:t>
            </a:r>
            <a:r>
              <a:rPr lang="hu-HU" sz="1600" dirty="0" err="1">
                <a:latin typeface="Open Sans"/>
                <a:ea typeface="Open Sans"/>
                <a:cs typeface="Open Sans"/>
              </a:rPr>
              <a:t>vaccinated</a:t>
            </a:r>
            <a:r>
              <a:rPr lang="hu-HU" sz="1600" dirty="0">
                <a:latin typeface="Open Sans"/>
                <a:ea typeface="Open Sans"/>
                <a:cs typeface="Open Sans"/>
              </a:rPr>
              <a:t> </a:t>
            </a:r>
            <a:r>
              <a:rPr lang="hu-HU" sz="1600" dirty="0" err="1">
                <a:latin typeface="Open Sans"/>
                <a:ea typeface="Open Sans"/>
                <a:cs typeface="Open Sans"/>
              </a:rPr>
              <a:t>outside</a:t>
            </a:r>
            <a:r>
              <a:rPr lang="hu-HU" sz="1600" dirty="0">
                <a:latin typeface="Open Sans"/>
                <a:ea typeface="Open Sans"/>
                <a:cs typeface="Open Sans"/>
              </a:rPr>
              <a:t> HU, </a:t>
            </a:r>
            <a:r>
              <a:rPr lang="hu-HU" sz="1600" dirty="0" err="1">
                <a:latin typeface="Open Sans"/>
                <a:ea typeface="Open Sans"/>
                <a:cs typeface="Open Sans"/>
              </a:rPr>
              <a:t>immunity</a:t>
            </a:r>
            <a:r>
              <a:rPr lang="hu-HU" sz="1600" dirty="0">
                <a:latin typeface="Open Sans"/>
                <a:ea typeface="Open Sans"/>
                <a:cs typeface="Open Sans"/>
              </a:rPr>
              <a:t> </a:t>
            </a:r>
            <a:r>
              <a:rPr lang="hu-HU" sz="1600" dirty="0" err="1">
                <a:latin typeface="Open Sans"/>
                <a:ea typeface="Open Sans"/>
                <a:cs typeface="Open Sans"/>
              </a:rPr>
              <a:t>certificates</a:t>
            </a:r>
            <a:r>
              <a:rPr lang="hu-HU" sz="1600" dirty="0">
                <a:latin typeface="Open Sans"/>
                <a:ea typeface="Open Sans"/>
                <a:cs typeface="Open Sans"/>
              </a:rPr>
              <a:t> </a:t>
            </a:r>
            <a:r>
              <a:rPr lang="hu-HU" sz="1600" dirty="0" err="1">
                <a:latin typeface="Open Sans"/>
                <a:ea typeface="Open Sans"/>
                <a:cs typeface="Open Sans"/>
              </a:rPr>
              <a:t>can</a:t>
            </a:r>
            <a:r>
              <a:rPr lang="hu-HU" sz="1600" dirty="0">
                <a:latin typeface="Open Sans"/>
                <a:ea typeface="Open Sans"/>
                <a:cs typeface="Open Sans"/>
              </a:rPr>
              <a:t> be </a:t>
            </a:r>
            <a:r>
              <a:rPr lang="hu-HU" sz="1600" dirty="0" err="1">
                <a:latin typeface="Open Sans"/>
                <a:ea typeface="Open Sans"/>
                <a:cs typeface="Open Sans"/>
              </a:rPr>
              <a:t>requested</a:t>
            </a:r>
            <a:r>
              <a:rPr lang="hu-HU" sz="1600" dirty="0">
                <a:latin typeface="Open Sans"/>
                <a:ea typeface="Open Sans"/>
                <a:cs typeface="Open Sans"/>
              </a:rPr>
              <a:t> </a:t>
            </a:r>
            <a:r>
              <a:rPr lang="en-US" sz="1600" dirty="0">
                <a:latin typeface="Open Sans"/>
                <a:ea typeface="Open Sans"/>
                <a:cs typeface="Open Sans"/>
              </a:rPr>
              <a:t>in </a:t>
            </a:r>
            <a:r>
              <a:rPr lang="en-US" sz="1600" b="1" dirty="0" err="1">
                <a:latin typeface="Open Sans"/>
                <a:ea typeface="Open Sans"/>
                <a:cs typeface="Open Sans"/>
              </a:rPr>
              <a:t>Kormányablak</a:t>
            </a:r>
            <a:r>
              <a:rPr lang="en-US" sz="1600" b="1" dirty="0">
                <a:latin typeface="Open Sans"/>
                <a:ea typeface="Open Sans"/>
                <a:cs typeface="Open Sans"/>
              </a:rPr>
              <a:t> </a:t>
            </a:r>
            <a:r>
              <a:rPr lang="en-US" sz="1600" dirty="0">
                <a:latin typeface="Open Sans"/>
                <a:ea typeface="Open Sans"/>
                <a:cs typeface="Open Sans"/>
              </a:rPr>
              <a:t>(</a:t>
            </a:r>
            <a:r>
              <a:rPr lang="hu-HU" sz="1600" dirty="0" err="1">
                <a:latin typeface="Open Sans"/>
                <a:ea typeface="Open Sans"/>
                <a:cs typeface="Open Sans"/>
              </a:rPr>
              <a:t>allow</a:t>
            </a:r>
            <a:r>
              <a:rPr lang="hu-HU" sz="1600" dirty="0">
                <a:latin typeface="Open Sans"/>
                <a:ea typeface="Open Sans"/>
                <a:cs typeface="Open Sans"/>
              </a:rPr>
              <a:t> </a:t>
            </a:r>
            <a:r>
              <a:rPr lang="hu-HU" sz="1600" dirty="0" err="1">
                <a:latin typeface="Open Sans"/>
                <a:ea typeface="Open Sans"/>
                <a:cs typeface="Open Sans"/>
              </a:rPr>
              <a:t>for</a:t>
            </a:r>
            <a:r>
              <a:rPr lang="hu-HU" sz="1600" dirty="0">
                <a:latin typeface="Open Sans"/>
                <a:ea typeface="Open Sans"/>
                <a:cs typeface="Open Sans"/>
              </a:rPr>
              <a:t> </a:t>
            </a:r>
            <a:r>
              <a:rPr lang="en-US" sz="1600" dirty="0">
                <a:latin typeface="Open Sans"/>
                <a:ea typeface="Open Sans"/>
                <a:cs typeface="Open Sans"/>
              </a:rPr>
              <a:t>15 days</a:t>
            </a:r>
            <a:r>
              <a:rPr lang="hu-HU" sz="1600" dirty="0">
                <a:latin typeface="Open Sans"/>
                <a:ea typeface="Open Sans"/>
                <a:cs typeface="Open Sans"/>
              </a:rPr>
              <a:t> </a:t>
            </a:r>
            <a:r>
              <a:rPr lang="hu-HU" sz="1600" dirty="0" err="1">
                <a:latin typeface="Open Sans"/>
                <a:ea typeface="Open Sans"/>
                <a:cs typeface="Open Sans"/>
              </a:rPr>
              <a:t>to</a:t>
            </a:r>
            <a:r>
              <a:rPr lang="hu-HU" sz="1600" dirty="0">
                <a:latin typeface="Open Sans"/>
                <a:ea typeface="Open Sans"/>
                <a:cs typeface="Open Sans"/>
              </a:rPr>
              <a:t> </a:t>
            </a:r>
            <a:r>
              <a:rPr lang="hu-HU" sz="1600" dirty="0" err="1">
                <a:latin typeface="Open Sans"/>
                <a:ea typeface="Open Sans"/>
                <a:cs typeface="Open Sans"/>
              </a:rPr>
              <a:t>come</a:t>
            </a:r>
            <a:r>
              <a:rPr lang="hu-HU" sz="1600" dirty="0">
                <a:latin typeface="Open Sans"/>
                <a:ea typeface="Open Sans"/>
                <a:cs typeface="Open Sans"/>
              </a:rPr>
              <a:t> </a:t>
            </a:r>
            <a:r>
              <a:rPr lang="hu-HU" sz="1600" dirty="0" err="1">
                <a:latin typeface="Open Sans"/>
                <a:ea typeface="Open Sans"/>
                <a:cs typeface="Open Sans"/>
              </a:rPr>
              <a:t>through</a:t>
            </a:r>
            <a:r>
              <a:rPr lang="en-US" sz="1600" dirty="0">
                <a:latin typeface="Open Sans"/>
                <a:ea typeface="Open Sans"/>
                <a:cs typeface="Open Sans"/>
              </a:rPr>
              <a:t>)</a:t>
            </a:r>
          </a:p>
          <a:p>
            <a:pPr marL="353695" indent="-285750">
              <a:lnSpc>
                <a:spcPts val="2200"/>
              </a:lnSpc>
              <a:buFont typeface="Arial" panose="020B0604020202020204" pitchFamily="34" charset="0"/>
              <a:buChar char="•"/>
            </a:pPr>
            <a:r>
              <a:rPr lang="en-US" sz="1600" dirty="0">
                <a:latin typeface="Open Sans"/>
                <a:ea typeface="Open Sans"/>
                <a:cs typeface="Open Sans"/>
              </a:rPr>
              <a:t>EU certificates</a:t>
            </a:r>
          </a:p>
          <a:p>
            <a:pPr marL="353695" indent="-285750">
              <a:lnSpc>
                <a:spcPts val="2200"/>
              </a:lnSpc>
              <a:buFont typeface="Arial" panose="020B0604020202020204" pitchFamily="34" charset="0"/>
              <a:buChar char="•"/>
            </a:pPr>
            <a:r>
              <a:rPr lang="en-US" sz="1600" dirty="0">
                <a:latin typeface="Open Sans"/>
                <a:ea typeface="Open Sans"/>
                <a:cs typeface="Open Sans"/>
              </a:rPr>
              <a:t>certificates based on bilateral, unilateral agreements</a:t>
            </a:r>
          </a:p>
          <a:p>
            <a:pPr marL="353695" indent="-285750">
              <a:lnSpc>
                <a:spcPts val="2200"/>
              </a:lnSpc>
              <a:buFont typeface="Arial" panose="020B0604020202020204" pitchFamily="34" charset="0"/>
              <a:buChar char="•"/>
            </a:pPr>
            <a:r>
              <a:rPr lang="en-US" sz="1600" dirty="0">
                <a:latin typeface="Open Sans"/>
                <a:ea typeface="Open Sans"/>
                <a:cs typeface="Open Sans"/>
              </a:rPr>
              <a:t>based on serological test (only valid for 4 month</a:t>
            </a:r>
            <a:r>
              <a:rPr lang="hu-HU" sz="1600" dirty="0">
                <a:latin typeface="Open Sans"/>
                <a:ea typeface="Open Sans"/>
                <a:cs typeface="Open Sans"/>
              </a:rPr>
              <a:t>s</a:t>
            </a:r>
            <a:r>
              <a:rPr lang="en-US" sz="1600" dirty="0">
                <a:latin typeface="Open Sans"/>
                <a:ea typeface="Open Sans"/>
                <a:cs typeface="Open Sans"/>
              </a:rPr>
              <a:t>)</a:t>
            </a:r>
          </a:p>
        </p:txBody>
      </p:sp>
      <p:sp>
        <p:nvSpPr>
          <p:cNvPr id="18" name="Freeform 23">
            <a:extLst>
              <a:ext uri="{FF2B5EF4-FFF2-40B4-BE49-F238E27FC236}">
                <a16:creationId xmlns:a16="http://schemas.microsoft.com/office/drawing/2014/main" id="{5A7F7A3C-2B3F-47CD-8A42-6FBA811F9DC9}"/>
              </a:ext>
            </a:extLst>
          </p:cNvPr>
          <p:cNvSpPr/>
          <p:nvPr/>
        </p:nvSpPr>
        <p:spPr>
          <a:xfrm>
            <a:off x="1578771" y="1032769"/>
            <a:ext cx="5819559" cy="624581"/>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85725">
              <a:lnSpc>
                <a:spcPts val="2200"/>
              </a:lnSpc>
            </a:pPr>
            <a:r>
              <a:rPr lang="hu-HU" sz="1600">
                <a:latin typeface="Open Sans" panose="020B0606030504020204" pitchFamily="34" charset="0"/>
                <a:ea typeface="Open Sans" panose="020B0606030504020204" pitchFamily="34" charset="0"/>
                <a:cs typeface="Open Sans" panose="020B0606030504020204" pitchFamily="34" charset="0"/>
              </a:rPr>
              <a:t>  Vacciantion is available for everyone in Hungary for free</a:t>
            </a:r>
          </a:p>
          <a:p>
            <a:pPr marL="85725">
              <a:lnSpc>
                <a:spcPts val="2200"/>
              </a:lnSpc>
            </a:pPr>
            <a:r>
              <a:rPr lang="hu-HU" sz="1600">
                <a:latin typeface="Open Sans" panose="020B0606030504020204" pitchFamily="34" charset="0"/>
                <a:ea typeface="Open Sans" panose="020B0606030504020204" pitchFamily="34" charset="0"/>
                <a:cs typeface="Open Sans" panose="020B0606030504020204" pitchFamily="34" charset="0"/>
              </a:rPr>
              <a:t>Ask for it at</a:t>
            </a:r>
            <a:r>
              <a:rPr lang="fr-FR" sz="1600">
                <a:latin typeface="Open Sans" panose="020B0606030504020204" pitchFamily="34" charset="0"/>
                <a:ea typeface="Open Sans" panose="020B0606030504020204" pitchFamily="34" charset="0"/>
                <a:cs typeface="Open Sans" panose="020B0606030504020204" pitchFamily="34" charset="0"/>
              </a:rPr>
              <a:t> </a:t>
            </a:r>
            <a:r>
              <a:rPr lang="fr-FR" sz="1600">
                <a:latin typeface="Open Sans" panose="020B0606030504020204" pitchFamily="34" charset="0"/>
                <a:ea typeface="Open Sans" panose="020B0606030504020204" pitchFamily="34" charset="0"/>
                <a:cs typeface="Open Sans" panose="020B0606030504020204" pitchFamily="34" charset="0"/>
                <a:hlinkClick r:id="rId2"/>
              </a:rPr>
              <a:t>https://vakcinainfo.gov.hu/</a:t>
            </a:r>
            <a:endParaRPr lang="fr-FR" sz="1600">
              <a:latin typeface="Open Sans" panose="020B0606030504020204" pitchFamily="34" charset="0"/>
              <a:ea typeface="Open Sans" panose="020B0606030504020204" pitchFamily="34" charset="0"/>
              <a:cs typeface="Open Sans" panose="020B0606030504020204" pitchFamily="34" charset="0"/>
            </a:endParaRPr>
          </a:p>
        </p:txBody>
      </p:sp>
      <p:sp>
        <p:nvSpPr>
          <p:cNvPr id="19" name="Téglalap 18">
            <a:extLst>
              <a:ext uri="{FF2B5EF4-FFF2-40B4-BE49-F238E27FC236}">
                <a16:creationId xmlns:a16="http://schemas.microsoft.com/office/drawing/2014/main" id="{D8F3DC88-116F-4536-98D2-8BE696159DE0}"/>
              </a:ext>
            </a:extLst>
          </p:cNvPr>
          <p:cNvSpPr/>
          <p:nvPr/>
        </p:nvSpPr>
        <p:spPr>
          <a:xfrm>
            <a:off x="1372295" y="819150"/>
            <a:ext cx="371843"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0" name="Téglalap 19">
            <a:extLst>
              <a:ext uri="{FF2B5EF4-FFF2-40B4-BE49-F238E27FC236}">
                <a16:creationId xmlns:a16="http://schemas.microsoft.com/office/drawing/2014/main" id="{B3623553-A8EC-4872-A253-1E2C25D6828A}"/>
              </a:ext>
            </a:extLst>
          </p:cNvPr>
          <p:cNvSpPr/>
          <p:nvPr/>
        </p:nvSpPr>
        <p:spPr>
          <a:xfrm>
            <a:off x="1312138" y="1835764"/>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1" name="Szövegdoboz 10"/>
          <p:cNvSpPr txBox="1"/>
          <p:nvPr/>
        </p:nvSpPr>
        <p:spPr>
          <a:xfrm>
            <a:off x="7610475" y="4670523"/>
            <a:ext cx="1377300" cy="307777"/>
          </a:xfrm>
          <a:prstGeom prst="rect">
            <a:avLst/>
          </a:prstGeom>
          <a:noFill/>
        </p:spPr>
        <p:txBody>
          <a:bodyPr wrap="none" rtlCol="0">
            <a:spAutoFit/>
          </a:bodyPr>
          <a:lstStyle/>
          <a:p>
            <a:r>
              <a:rPr lang="hu-HU" sz="1400" dirty="0" err="1">
                <a:solidFill>
                  <a:schemeClr val="bg1"/>
                </a:solidFill>
                <a:latin typeface="Goldenbook" panose="02070502060405060302" charset="-18"/>
                <a:ea typeface="Open Sans" panose="020B0604020202020204" charset="0"/>
                <a:cs typeface="Open Sans" panose="020B0604020202020204" charset="0"/>
              </a:rPr>
              <a:t>Orientation</a:t>
            </a:r>
            <a:r>
              <a:rPr lang="hu-HU" sz="1400" dirty="0">
                <a:solidFill>
                  <a:schemeClr val="bg1"/>
                </a:solidFill>
                <a:latin typeface="Goldenbook" panose="02070502060405060302" charset="-18"/>
                <a:ea typeface="Open Sans" panose="020B0604020202020204" charset="0"/>
                <a:cs typeface="Open Sans" panose="020B0604020202020204" charset="0"/>
              </a:rPr>
              <a:t> </a:t>
            </a:r>
            <a:r>
              <a:rPr lang="hu-HU" sz="1400" dirty="0" err="1">
                <a:solidFill>
                  <a:schemeClr val="bg1"/>
                </a:solidFill>
                <a:latin typeface="Goldenbook" panose="02070502060405060302" charset="-18"/>
                <a:ea typeface="Open Sans" panose="020B0604020202020204" charset="0"/>
                <a:cs typeface="Open Sans" panose="020B0604020202020204" charset="0"/>
              </a:rPr>
              <a:t>Days</a:t>
            </a:r>
            <a:endParaRPr lang="hu-HU" sz="1400" dirty="0">
              <a:solidFill>
                <a:schemeClr val="bg1"/>
              </a:solidFill>
              <a:latin typeface="Goldenbook" panose="02070502060405060302" charset="-18"/>
              <a:ea typeface="Open Sans" panose="020B0604020202020204" charset="0"/>
              <a:cs typeface="Open Sans" panose="020B0604020202020204" charset="0"/>
            </a:endParaRPr>
          </a:p>
        </p:txBody>
      </p:sp>
      <p:sp>
        <p:nvSpPr>
          <p:cNvPr id="9" name="Folyamatábra: Feldolgozás 8">
            <a:extLst>
              <a:ext uri="{FF2B5EF4-FFF2-40B4-BE49-F238E27FC236}">
                <a16:creationId xmlns:a16="http://schemas.microsoft.com/office/drawing/2014/main" id="{5B59B324-D927-4FE4-93B0-FAEE7E7FA8CC}"/>
              </a:ext>
            </a:extLst>
          </p:cNvPr>
          <p:cNvSpPr/>
          <p:nvPr/>
        </p:nvSpPr>
        <p:spPr>
          <a:xfrm>
            <a:off x="457200" y="137103"/>
            <a:ext cx="4791061" cy="682046"/>
          </a:xfrm>
          <a:prstGeom prst="flowChartProcess">
            <a:avLst/>
          </a:prstGeom>
          <a:solidFill>
            <a:srgbClr val="C8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nSpc>
                <a:spcPts val="1800"/>
              </a:lnSpc>
            </a:pPr>
            <a:r>
              <a:rPr lang="hu-HU" sz="1600" b="1" cap="all" spc="20">
                <a:solidFill>
                  <a:schemeClr val="tx1"/>
                </a:solidFill>
                <a:latin typeface="Open Sans" panose="020B0606030504020204" pitchFamily="34" charset="0"/>
                <a:ea typeface="Open Sans" panose="020B0606030504020204" pitchFamily="34" charset="0"/>
                <a:cs typeface="Open Sans" panose="020B0606030504020204" pitchFamily="34" charset="0"/>
              </a:rPr>
              <a:t>STAYING ON THE SAFE SIDE: COVID </a:t>
            </a:r>
            <a:r>
              <a:rPr lang="hu-HU" sz="1600" b="1" cap="all" spc="20" err="1">
                <a:solidFill>
                  <a:schemeClr val="tx1"/>
                </a:solidFill>
                <a:latin typeface="Open Sans" panose="020B0606030504020204" pitchFamily="34" charset="0"/>
                <a:ea typeface="Open Sans" panose="020B0606030504020204" pitchFamily="34" charset="0"/>
                <a:cs typeface="Open Sans" panose="020B0606030504020204" pitchFamily="34" charset="0"/>
              </a:rPr>
              <a:t>vaccination</a:t>
            </a:r>
            <a:r>
              <a:rPr lang="hu-HU" sz="1600" b="1" cap="all" spc="2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600" b="1" cap="all" spc="20" err="1">
                <a:solidFill>
                  <a:schemeClr val="tx1"/>
                </a:solidFill>
                <a:latin typeface="Open Sans" panose="020B0606030504020204" pitchFamily="34" charset="0"/>
                <a:ea typeface="Open Sans" panose="020B0606030504020204" pitchFamily="34" charset="0"/>
                <a:cs typeface="Open Sans" panose="020B0606030504020204" pitchFamily="34" charset="0"/>
              </a:rPr>
              <a:t>immunity</a:t>
            </a:r>
            <a:r>
              <a:rPr lang="hu-HU" sz="1600" b="1" cap="all" spc="2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600" b="1" cap="all" spc="20" err="1">
                <a:solidFill>
                  <a:schemeClr val="tx1"/>
                </a:solidFill>
                <a:latin typeface="Open Sans" panose="020B0606030504020204" pitchFamily="34" charset="0"/>
                <a:ea typeface="Open Sans" panose="020B0606030504020204" pitchFamily="34" charset="0"/>
                <a:cs typeface="Open Sans" panose="020B0606030504020204" pitchFamily="34" charset="0"/>
              </a:rPr>
              <a:t>certificates</a:t>
            </a:r>
            <a:endParaRPr lang="en-US" sz="1600" b="1" cap="all" spc="2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82902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99870" y="285750"/>
            <a:ext cx="7882129" cy="576263"/>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500">
                <a:solidFill>
                  <a:prstClr val="black"/>
                </a:solidFill>
                <a:latin typeface="Open Sans" panose="020B0604020202020204" charset="0"/>
                <a:ea typeface="Open Sans" panose="020B0604020202020204" charset="0"/>
                <a:cs typeface="Open Sans" panose="020B0604020202020204" charset="0"/>
              </a:rPr>
              <a:t>Consequences of your absences (summary)</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6" name="Téglalap 7"/>
          <p:cNvSpPr/>
          <p:nvPr/>
        </p:nvSpPr>
        <p:spPr>
          <a:xfrm>
            <a:off x="609599" y="1352550"/>
            <a:ext cx="7772400" cy="26670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hu-HU" sz="1600"/>
              <a:t>Your status will be </a:t>
            </a:r>
            <a:r>
              <a:rPr lang="hu-HU" sz="1600">
                <a:solidFill>
                  <a:srgbClr val="9A3324"/>
                </a:solidFill>
              </a:rPr>
              <a:t>passive</a:t>
            </a:r>
          </a:p>
          <a:p>
            <a:pPr marL="514350" lvl="1" indent="-285750">
              <a:buFont typeface="Arial" panose="020B0604020202020204" pitchFamily="34" charset="0"/>
              <a:buChar char="•"/>
            </a:pPr>
            <a:r>
              <a:rPr lang="hu-HU" sz="1600">
                <a:solidFill>
                  <a:srgbClr val="9A3324"/>
                </a:solidFill>
              </a:rPr>
              <a:t>All your courses will be deleted from neptun</a:t>
            </a:r>
          </a:p>
          <a:p>
            <a:pPr marL="514350" lvl="1" indent="-285750">
              <a:buFont typeface="Arial" panose="020B0604020202020204" pitchFamily="34" charset="0"/>
              <a:buChar char="•"/>
            </a:pPr>
            <a:r>
              <a:rPr lang="hu-HU" sz="1600">
                <a:solidFill>
                  <a:srgbClr val="9A3324"/>
                </a:solidFill>
              </a:rPr>
              <a:t>There will be no classes, no grades, no credits</a:t>
            </a:r>
          </a:p>
          <a:p>
            <a:pPr marL="514350" lvl="1" indent="-285750">
              <a:buFont typeface="Arial" panose="020B0604020202020204" pitchFamily="34" charset="0"/>
              <a:buChar char="•"/>
            </a:pPr>
            <a:r>
              <a:rPr lang="hu-HU" sz="1600">
                <a:solidFill>
                  <a:srgbClr val="9A3324"/>
                </a:solidFill>
              </a:rPr>
              <a:t>There will be no exams</a:t>
            </a:r>
          </a:p>
          <a:p>
            <a:pPr marL="285750" indent="-285750">
              <a:buFont typeface="Arial" panose="020B0604020202020204" pitchFamily="34" charset="0"/>
              <a:buChar char="•"/>
            </a:pPr>
            <a:r>
              <a:rPr lang="hu-HU" sz="1600"/>
              <a:t>There is </a:t>
            </a:r>
            <a:r>
              <a:rPr lang="hu-HU" sz="1600">
                <a:solidFill>
                  <a:srgbClr val="9A3324"/>
                </a:solidFill>
              </a:rPr>
              <a:t>no refund of your tuition fee </a:t>
            </a:r>
            <a:r>
              <a:rPr lang="hu-HU" sz="1600"/>
              <a:t>at all</a:t>
            </a:r>
          </a:p>
          <a:p>
            <a:pPr marL="285750" indent="-285750">
              <a:buFont typeface="Arial" panose="020B0604020202020204" pitchFamily="34" charset="0"/>
              <a:buChar char="•"/>
            </a:pPr>
            <a:r>
              <a:rPr lang="hu-HU" sz="1600"/>
              <a:t>We will have to </a:t>
            </a:r>
            <a:r>
              <a:rPr lang="hu-HU" sz="1600">
                <a:solidFill>
                  <a:srgbClr val="9A3324"/>
                </a:solidFill>
              </a:rPr>
              <a:t>forward your name to the Immigration Office </a:t>
            </a:r>
            <a:r>
              <a:rPr lang="hu-HU" sz="1600"/>
              <a:t>(after this you may find it difficult to renew your reidence permit in case you stay in Hungary, even if you have been admitted to another university)</a:t>
            </a:r>
          </a:p>
          <a:p>
            <a:pPr algn="just"/>
            <a:endParaRPr lang="hu-HU" sz="2000"/>
          </a:p>
        </p:txBody>
      </p:sp>
      <p:sp>
        <p:nvSpPr>
          <p:cNvPr id="3" name="Szövegdoboz 10">
            <a:extLst>
              <a:ext uri="{FF2B5EF4-FFF2-40B4-BE49-F238E27FC236}">
                <a16:creationId xmlns:a16="http://schemas.microsoft.com/office/drawing/2014/main" id="{9443996A-B81C-5561-D745-45211EAED8AB}"/>
              </a:ext>
            </a:extLst>
          </p:cNvPr>
          <p:cNvSpPr txBox="1"/>
          <p:nvPr/>
        </p:nvSpPr>
        <p:spPr>
          <a:xfrm>
            <a:off x="7272086"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179724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99870" y="285750"/>
            <a:ext cx="7882129" cy="906363"/>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500">
                <a:solidFill>
                  <a:prstClr val="black"/>
                </a:solidFill>
                <a:latin typeface="Open Sans" panose="020B0604020202020204" charset="0"/>
                <a:ea typeface="Open Sans" panose="020B0604020202020204" charset="0"/>
                <a:cs typeface="Open Sans" panose="020B0604020202020204" charset="0"/>
              </a:rPr>
              <a:t>Academic </a:t>
            </a:r>
            <a:r>
              <a:rPr lang="hu-HU" sz="2500">
                <a:solidFill>
                  <a:prstClr val="black"/>
                </a:solidFill>
                <a:latin typeface="Open Sans" panose="020B0604020202020204" charset="0"/>
                <a:ea typeface="Open Sans" panose="020B0604020202020204" charset="0"/>
                <a:cs typeface="Open Sans" panose="020B0604020202020204" charset="0"/>
              </a:rPr>
              <a:t>Grading system</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6" name="Téglalap 7"/>
          <p:cNvSpPr/>
          <p:nvPr/>
        </p:nvSpPr>
        <p:spPr>
          <a:xfrm>
            <a:off x="496803" y="1352550"/>
            <a:ext cx="7772400" cy="26670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buNone/>
            </a:pPr>
            <a:r>
              <a:rPr lang="hu-HU" sz="1200" u="sng"/>
              <a:t>F</a:t>
            </a:r>
            <a:r>
              <a:rPr lang="en-US" sz="1200" u="sng" err="1"/>
              <a:t>ive</a:t>
            </a:r>
            <a:r>
              <a:rPr lang="en-US" sz="1200" u="sng"/>
              <a:t>-point scale:</a:t>
            </a:r>
          </a:p>
          <a:p>
            <a:pPr marL="171450" indent="-171450">
              <a:lnSpc>
                <a:spcPct val="120000"/>
              </a:lnSpc>
              <a:buFont typeface="Arial" panose="020B0604020202020204" pitchFamily="34" charset="0"/>
              <a:buChar char="•"/>
            </a:pPr>
            <a:r>
              <a:rPr lang="en-US" sz="1200"/>
              <a:t>And excellent (5) grade is assigned to the student who thoroughly knows the entire subject matter in all of its inherent relationships and is able to independently apply his/her knowledge with absolute certainty;</a:t>
            </a:r>
          </a:p>
          <a:p>
            <a:pPr marL="171450" indent="-171450">
              <a:lnSpc>
                <a:spcPct val="120000"/>
              </a:lnSpc>
              <a:buFont typeface="Arial" panose="020B0604020202020204" pitchFamily="34" charset="0"/>
              <a:buChar char="•"/>
            </a:pPr>
            <a:r>
              <a:rPr lang="en-US" sz="1200"/>
              <a:t>A good (4) grade is assigned to the student who thoroughly knows the entire subject matter of the course and can safely apply its content;</a:t>
            </a:r>
          </a:p>
          <a:p>
            <a:pPr marL="171450" indent="-171450">
              <a:lnSpc>
                <a:spcPct val="120000"/>
              </a:lnSpc>
              <a:buFont typeface="Arial" panose="020B0604020202020204" pitchFamily="34" charset="0"/>
              <a:buChar char="•"/>
            </a:pPr>
            <a:r>
              <a:rPr lang="en-US" sz="1200"/>
              <a:t>A satisfactory (3) grade is assigned to the student who knows significant portions of the subject matter of the course and is able to apply them with suitable safety;</a:t>
            </a:r>
          </a:p>
          <a:p>
            <a:pPr marL="171450" indent="-171450">
              <a:lnSpc>
                <a:spcPct val="120000"/>
              </a:lnSpc>
              <a:buFont typeface="Arial" panose="020B0604020202020204" pitchFamily="34" charset="0"/>
              <a:buChar char="•"/>
            </a:pPr>
            <a:r>
              <a:rPr lang="en-US" sz="1200"/>
              <a:t>A pass (2) grade is assigned to the student who knows the significant parts of the course on a satisfactory level and is able to demonstrate an acceptable level of familiarity in the application of the content of the course;</a:t>
            </a:r>
          </a:p>
          <a:p>
            <a:pPr marL="171450" indent="-171450">
              <a:lnSpc>
                <a:spcPct val="120000"/>
              </a:lnSpc>
              <a:buFont typeface="Arial" panose="020B0604020202020204" pitchFamily="34" charset="0"/>
              <a:buChar char="•"/>
            </a:pPr>
            <a:r>
              <a:rPr lang="en-US" sz="1200"/>
              <a:t>A fail (1) grade is assigned to the student who does not command sufficient knowledge and demonstrate skill in applying the practices of his/her chosen field.</a:t>
            </a:r>
            <a:endParaRPr lang="en-GB" sz="1200"/>
          </a:p>
          <a:p>
            <a:pPr algn="just"/>
            <a:endParaRPr lang="hu-HU" sz="1200"/>
          </a:p>
        </p:txBody>
      </p:sp>
      <p:sp>
        <p:nvSpPr>
          <p:cNvPr id="3" name="Szövegdoboz 10">
            <a:extLst>
              <a:ext uri="{FF2B5EF4-FFF2-40B4-BE49-F238E27FC236}">
                <a16:creationId xmlns:a16="http://schemas.microsoft.com/office/drawing/2014/main" id="{212F47EA-C2C6-C05A-26D0-9A3F66F7571B}"/>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4763110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99870" y="285750"/>
            <a:ext cx="7882129" cy="106680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800" dirty="0">
                <a:latin typeface="Open Sans"/>
                <a:ea typeface="Open Sans"/>
                <a:cs typeface="Open Sans"/>
              </a:rPr>
              <a:t>What</a:t>
            </a:r>
            <a:r>
              <a:rPr lang="hu-HU" sz="1800" dirty="0">
                <a:latin typeface="Open Sans"/>
                <a:ea typeface="Open Sans"/>
                <a:cs typeface="Open Sans"/>
              </a:rPr>
              <a:t> </a:t>
            </a:r>
            <a:r>
              <a:rPr lang="hu-HU" sz="1800" dirty="0" err="1">
                <a:latin typeface="Open Sans"/>
                <a:ea typeface="Open Sans"/>
                <a:cs typeface="Open Sans"/>
              </a:rPr>
              <a:t>happens</a:t>
            </a:r>
            <a:r>
              <a:rPr lang="hu-HU" sz="1800" dirty="0">
                <a:latin typeface="Open Sans"/>
                <a:ea typeface="Open Sans"/>
                <a:cs typeface="Open Sans"/>
              </a:rPr>
              <a:t> </a:t>
            </a:r>
            <a:r>
              <a:rPr lang="hu-HU" sz="1800" dirty="0" err="1">
                <a:latin typeface="Open Sans"/>
                <a:ea typeface="Open Sans"/>
                <a:cs typeface="Open Sans"/>
              </a:rPr>
              <a:t>at</a:t>
            </a:r>
            <a:r>
              <a:rPr lang="hu-HU" sz="1800" dirty="0">
                <a:latin typeface="Open Sans"/>
                <a:ea typeface="Open Sans"/>
                <a:cs typeface="Open Sans"/>
              </a:rPr>
              <a:t> </a:t>
            </a:r>
            <a:r>
              <a:rPr lang="hu-HU" sz="1800" dirty="0" err="1">
                <a:latin typeface="Open Sans"/>
                <a:ea typeface="Open Sans"/>
                <a:cs typeface="Open Sans"/>
              </a:rPr>
              <a:t>the</a:t>
            </a:r>
            <a:r>
              <a:rPr lang="hu-HU" sz="1800" dirty="0">
                <a:latin typeface="Open Sans"/>
                <a:ea typeface="Open Sans"/>
                <a:cs typeface="Open Sans"/>
              </a:rPr>
              <a:t> end of </a:t>
            </a:r>
            <a:r>
              <a:rPr lang="hu-HU" sz="1800" dirty="0" err="1">
                <a:latin typeface="Open Sans"/>
                <a:ea typeface="Open Sans"/>
                <a:cs typeface="Open Sans"/>
              </a:rPr>
              <a:t>the</a:t>
            </a:r>
            <a:r>
              <a:rPr lang="hu-HU" sz="1800" dirty="0">
                <a:latin typeface="Open Sans"/>
                <a:ea typeface="Open Sans"/>
                <a:cs typeface="Open Sans"/>
              </a:rPr>
              <a:t> </a:t>
            </a:r>
            <a:r>
              <a:rPr lang="hu-HU" sz="1800" dirty="0" err="1">
                <a:latin typeface="Open Sans"/>
                <a:ea typeface="Open Sans"/>
                <a:cs typeface="Open Sans"/>
              </a:rPr>
              <a:t>spring</a:t>
            </a:r>
            <a:r>
              <a:rPr lang="hu-HU" sz="1800" dirty="0">
                <a:latin typeface="Open Sans"/>
                <a:ea typeface="Open Sans"/>
                <a:cs typeface="Open Sans"/>
              </a:rPr>
              <a:t> </a:t>
            </a:r>
            <a:r>
              <a:rPr lang="hu-HU" sz="1800" dirty="0" err="1">
                <a:latin typeface="Open Sans"/>
                <a:ea typeface="Open Sans"/>
                <a:cs typeface="Open Sans"/>
              </a:rPr>
              <a:t>semester</a:t>
            </a:r>
            <a:r>
              <a:rPr lang="hu-HU" sz="1800" dirty="0">
                <a:latin typeface="Open Sans"/>
                <a:ea typeface="Open Sans"/>
                <a:cs typeface="Open Sans"/>
              </a:rPr>
              <a:t> </a:t>
            </a:r>
            <a:r>
              <a:rPr lang="hu-HU" sz="1800" dirty="0" err="1">
                <a:latin typeface="Open Sans"/>
                <a:ea typeface="Open Sans"/>
                <a:cs typeface="Open Sans"/>
              </a:rPr>
              <a:t>next</a:t>
            </a:r>
            <a:r>
              <a:rPr lang="hu-HU" sz="1800" dirty="0">
                <a:latin typeface="Open Sans"/>
                <a:ea typeface="Open Sans"/>
                <a:cs typeface="Open Sans"/>
              </a:rPr>
              <a:t> </a:t>
            </a:r>
            <a:r>
              <a:rPr lang="hu-HU" sz="1800" dirty="0" err="1">
                <a:latin typeface="Open Sans"/>
                <a:ea typeface="Open Sans"/>
                <a:cs typeface="Open Sans"/>
              </a:rPr>
              <a:t>year</a:t>
            </a:r>
            <a:r>
              <a:rPr lang="hu-HU" sz="1800" dirty="0">
                <a:latin typeface="Open Sans"/>
                <a:ea typeface="Open Sans"/>
                <a:cs typeface="Open Sans"/>
              </a:rPr>
              <a:t> </a:t>
            </a:r>
            <a:r>
              <a:rPr lang="hu-HU" sz="1800" dirty="0" err="1">
                <a:latin typeface="Open Sans"/>
                <a:ea typeface="Open Sans"/>
                <a:cs typeface="Open Sans"/>
              </a:rPr>
              <a:t>if</a:t>
            </a:r>
            <a:r>
              <a:rPr lang="hu-HU" sz="1800" dirty="0">
                <a:latin typeface="Open Sans"/>
                <a:ea typeface="Open Sans"/>
                <a:cs typeface="Open Sans"/>
              </a:rPr>
              <a:t> </a:t>
            </a:r>
            <a:r>
              <a:rPr lang="hu-HU" sz="1800" dirty="0" err="1">
                <a:latin typeface="Open Sans"/>
                <a:ea typeface="Open Sans"/>
                <a:cs typeface="Open Sans"/>
              </a:rPr>
              <a:t>you</a:t>
            </a:r>
            <a:r>
              <a:rPr lang="hu-HU" sz="1800" dirty="0">
                <a:latin typeface="Open Sans"/>
                <a:ea typeface="Open Sans"/>
                <a:cs typeface="Open Sans"/>
              </a:rPr>
              <a:t> </a:t>
            </a:r>
            <a:r>
              <a:rPr lang="hu-HU" sz="1800" dirty="0" err="1">
                <a:latin typeface="Open Sans"/>
                <a:ea typeface="Open Sans"/>
                <a:cs typeface="Open Sans"/>
              </a:rPr>
              <a:t>pass</a:t>
            </a:r>
            <a:r>
              <a:rPr lang="hu-HU" sz="1800" dirty="0">
                <a:latin typeface="Open Sans"/>
                <a:ea typeface="Open Sans"/>
                <a:cs typeface="Open Sans"/>
              </a:rPr>
              <a:t> ALL </a:t>
            </a:r>
            <a:r>
              <a:rPr lang="hu-HU" sz="1800" dirty="0" err="1">
                <a:latin typeface="Open Sans"/>
                <a:ea typeface="Open Sans"/>
                <a:cs typeface="Open Sans"/>
              </a:rPr>
              <a:t>your</a:t>
            </a:r>
            <a:r>
              <a:rPr lang="hu-HU" sz="1800" dirty="0">
                <a:latin typeface="Open Sans"/>
                <a:ea typeface="Open Sans"/>
                <a:cs typeface="Open Sans"/>
              </a:rPr>
              <a:t> </a:t>
            </a:r>
            <a:r>
              <a:rPr lang="hu-HU" sz="1800" dirty="0" err="1">
                <a:latin typeface="Open Sans"/>
                <a:ea typeface="Open Sans"/>
                <a:cs typeface="Open Sans"/>
              </a:rPr>
              <a:t>subjects</a:t>
            </a:r>
            <a:r>
              <a:rPr lang="hu-HU" sz="1800" dirty="0">
                <a:latin typeface="Open Sans"/>
                <a:ea typeface="Open Sans"/>
                <a:cs typeface="Open Sans"/>
              </a:rPr>
              <a:t> </a:t>
            </a:r>
            <a:r>
              <a:rPr lang="hu-HU" sz="1800" dirty="0" err="1">
                <a:latin typeface="Open Sans"/>
                <a:ea typeface="Open Sans"/>
                <a:cs typeface="Open Sans"/>
              </a:rPr>
              <a:t>during</a:t>
            </a:r>
            <a:r>
              <a:rPr lang="hu-HU" sz="1800" dirty="0">
                <a:latin typeface="Open Sans"/>
                <a:ea typeface="Open Sans"/>
                <a:cs typeface="Open Sans"/>
              </a:rPr>
              <a:t> </a:t>
            </a:r>
            <a:r>
              <a:rPr lang="hu-HU" sz="1800" dirty="0" err="1">
                <a:latin typeface="Open Sans"/>
                <a:ea typeface="Open Sans"/>
                <a:cs typeface="Open Sans"/>
              </a:rPr>
              <a:t>the</a:t>
            </a:r>
            <a:r>
              <a:rPr lang="hu-HU" sz="1800" dirty="0">
                <a:latin typeface="Open Sans"/>
                <a:ea typeface="Open Sans"/>
                <a:cs typeface="Open Sans"/>
              </a:rPr>
              <a:t> </a:t>
            </a:r>
            <a:r>
              <a:rPr lang="hu-HU" sz="1800" dirty="0" err="1">
                <a:latin typeface="Open Sans"/>
                <a:ea typeface="Open Sans"/>
                <a:cs typeface="Open Sans"/>
              </a:rPr>
              <a:t>course</a:t>
            </a:r>
            <a:r>
              <a:rPr lang="hu-HU" sz="1800" dirty="0">
                <a:latin typeface="Open Sans"/>
                <a:ea typeface="Open Sans"/>
                <a:cs typeface="Open Sans"/>
              </a:rPr>
              <a:t> of </a:t>
            </a:r>
            <a:r>
              <a:rPr lang="hu-HU" sz="1800" dirty="0" err="1">
                <a:latin typeface="Open Sans"/>
                <a:ea typeface="Open Sans"/>
                <a:cs typeface="Open Sans"/>
              </a:rPr>
              <a:t>your</a:t>
            </a:r>
            <a:r>
              <a:rPr lang="hu-HU" sz="1800" dirty="0">
                <a:latin typeface="Open Sans"/>
                <a:ea typeface="Open Sans"/>
                <a:cs typeface="Open Sans"/>
              </a:rPr>
              <a:t> 2 </a:t>
            </a:r>
            <a:r>
              <a:rPr lang="hu-HU" sz="1800" dirty="0" err="1">
                <a:latin typeface="Open Sans"/>
                <a:ea typeface="Open Sans"/>
                <a:cs typeface="Open Sans"/>
              </a:rPr>
              <a:t>semester</a:t>
            </a:r>
            <a:r>
              <a:rPr lang="hu-HU" sz="1800" dirty="0">
                <a:latin typeface="Open Sans"/>
                <a:ea typeface="Open Sans"/>
                <a:cs typeface="Open Sans"/>
              </a:rPr>
              <a:t> </a:t>
            </a:r>
            <a:r>
              <a:rPr lang="hu-HU" sz="1800" dirty="0" err="1">
                <a:latin typeface="Open Sans"/>
                <a:ea typeface="Open Sans"/>
                <a:cs typeface="Open Sans"/>
              </a:rPr>
              <a:t>programme</a:t>
            </a:r>
            <a:r>
              <a:rPr lang="hu-HU" sz="1800" dirty="0">
                <a:latin typeface="Open Sans"/>
                <a:ea typeface="Open Sans"/>
                <a:cs typeface="Open Sans"/>
              </a:rPr>
              <a:t>?</a:t>
            </a:r>
            <a:endParaRPr lang="en-US" sz="1800" dirty="0">
              <a:latin typeface="Open Sans"/>
              <a:ea typeface="Open Sans"/>
              <a:cs typeface="Open Sans"/>
            </a:endParaRPr>
          </a:p>
        </p:txBody>
      </p:sp>
      <p:sp>
        <p:nvSpPr>
          <p:cNvPr id="6" name="Téglalap 7"/>
          <p:cNvSpPr/>
          <p:nvPr/>
        </p:nvSpPr>
        <p:spPr>
          <a:xfrm>
            <a:off x="499869" y="1549354"/>
            <a:ext cx="7882129" cy="2851196"/>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a:t>You will get a </a:t>
            </a:r>
            <a:r>
              <a:rPr lang="en-US" sz="2000" b="1"/>
              <a:t>credit certificate</a:t>
            </a:r>
            <a:r>
              <a:rPr lang="en-US" sz="2000"/>
              <a:t> (stating all the credits you completed)</a:t>
            </a:r>
            <a:endParaRPr lang="hu-HU" sz="2000"/>
          </a:p>
          <a:p>
            <a:r>
              <a:rPr lang="hu-HU" sz="2000"/>
              <a:t>And</a:t>
            </a:r>
          </a:p>
          <a:p>
            <a:pPr marL="342900" indent="-342900">
              <a:buFont typeface="Arial" panose="020B0604020202020204" pitchFamily="34" charset="0"/>
              <a:buChar char="•"/>
            </a:pPr>
            <a:r>
              <a:rPr lang="hu-HU" sz="2000"/>
              <a:t>A </a:t>
            </a:r>
            <a:r>
              <a:rPr lang="hu-HU" sz="2000" b="1"/>
              <a:t>certificate of achievement stating your achievement in % </a:t>
            </a:r>
            <a:r>
              <a:rPr lang="hu-HU" sz="2000"/>
              <a:t>based on the end of year exam in January. The type of certificate depends on whether you pass all the courses or just some, as well as the level of your achivement and the programme you have completed:</a:t>
            </a:r>
          </a:p>
          <a:p>
            <a:pPr marL="800100" lvl="2" indent="-342900">
              <a:buFont typeface="Arial" panose="020B0604020202020204" pitchFamily="34" charset="0"/>
              <a:buChar char="•"/>
            </a:pPr>
            <a:r>
              <a:rPr lang="hu-HU" sz="2000"/>
              <a:t>English: levels below B2 will not be shown in the certificate (such certificates will not be issued)</a:t>
            </a:r>
          </a:p>
          <a:p>
            <a:pPr marL="800100" lvl="2" indent="-342900">
              <a:buFont typeface="Arial" panose="020B0604020202020204" pitchFamily="34" charset="0"/>
              <a:buChar char="•"/>
            </a:pPr>
            <a:r>
              <a:rPr lang="hu-HU" sz="2000"/>
              <a:t>Hungarian / Hungarian: all levels will be shown (B1, B2, C1)</a:t>
            </a:r>
          </a:p>
        </p:txBody>
      </p:sp>
      <p:sp>
        <p:nvSpPr>
          <p:cNvPr id="3" name="Szövegdoboz 10">
            <a:extLst>
              <a:ext uri="{FF2B5EF4-FFF2-40B4-BE49-F238E27FC236}">
                <a16:creationId xmlns:a16="http://schemas.microsoft.com/office/drawing/2014/main" id="{B473DB00-2EBE-D785-88C4-1F1FEDEE0491}"/>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3994769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99869" y="209550"/>
            <a:ext cx="2548131" cy="76200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500" err="1">
                <a:solidFill>
                  <a:prstClr val="black"/>
                </a:solidFill>
                <a:latin typeface="Open Sans" panose="020B0604020202020204" charset="0"/>
                <a:ea typeface="Open Sans" panose="020B0604020202020204" charset="0"/>
                <a:cs typeface="Open Sans" panose="020B0604020202020204" charset="0"/>
              </a:rPr>
              <a:t>Sample</a:t>
            </a:r>
            <a:r>
              <a:rPr lang="hu-HU" sz="2500">
                <a:solidFill>
                  <a:prstClr val="black"/>
                </a:solidFill>
                <a:latin typeface="Open Sans" panose="020B0604020202020204" charset="0"/>
                <a:ea typeface="Open Sans" panose="020B0604020202020204" charset="0"/>
                <a:cs typeface="Open Sans" panose="020B0604020202020204" charset="0"/>
              </a:rPr>
              <a:t> </a:t>
            </a:r>
            <a:r>
              <a:rPr lang="hu-HU" sz="2500" err="1">
                <a:solidFill>
                  <a:prstClr val="black"/>
                </a:solidFill>
                <a:latin typeface="Open Sans" panose="020B0604020202020204" charset="0"/>
                <a:ea typeface="Open Sans" panose="020B0604020202020204" charset="0"/>
                <a:cs typeface="Open Sans" panose="020B0604020202020204" charset="0"/>
              </a:rPr>
              <a:t>Certificate</a:t>
            </a:r>
            <a:endParaRPr lang="en-US" sz="2500">
              <a:solidFill>
                <a:prstClr val="black"/>
              </a:solidFill>
              <a:latin typeface="Open Sans" panose="020B0604020202020204" charset="0"/>
              <a:ea typeface="Open Sans" panose="020B0604020202020204" charset="0"/>
              <a:cs typeface="Open Sans" panose="020B060402020202020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5401" y="209551"/>
            <a:ext cx="3462600" cy="4367892"/>
          </a:xfrm>
          <a:prstGeom prst="rect">
            <a:avLst/>
          </a:prstGeom>
        </p:spPr>
      </p:pic>
      <p:sp>
        <p:nvSpPr>
          <p:cNvPr id="3" name="Szövegdoboz 10">
            <a:extLst>
              <a:ext uri="{FF2B5EF4-FFF2-40B4-BE49-F238E27FC236}">
                <a16:creationId xmlns:a16="http://schemas.microsoft.com/office/drawing/2014/main" id="{D9D60FF7-5903-D226-AD8C-E47E80F739F2}"/>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2320457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5" name="Téglalap 4"/>
          <p:cNvSpPr/>
          <p:nvPr/>
        </p:nvSpPr>
        <p:spPr>
          <a:xfrm>
            <a:off x="499869" y="209550"/>
            <a:ext cx="6358131" cy="68580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2500">
                <a:solidFill>
                  <a:prstClr val="black"/>
                </a:solidFill>
                <a:latin typeface="Open Sans" panose="020B0604020202020204" charset="0"/>
                <a:ea typeface="Open Sans" panose="020B0604020202020204" charset="0"/>
                <a:cs typeface="Open Sans" panose="020B0604020202020204" charset="0"/>
              </a:rPr>
              <a:t>What’s there in a certificate for </a:t>
            </a:r>
            <a:r>
              <a:rPr lang="hu-HU" sz="2500" err="1">
                <a:solidFill>
                  <a:prstClr val="black"/>
                </a:solidFill>
                <a:latin typeface="Open Sans" panose="020B0604020202020204" charset="0"/>
                <a:ea typeface="Open Sans" panose="020B0604020202020204" charset="0"/>
                <a:cs typeface="Open Sans" panose="020B0604020202020204" charset="0"/>
              </a:rPr>
              <a:t>you</a:t>
            </a:r>
            <a:r>
              <a:rPr lang="hu-HU" sz="2500">
                <a:solidFill>
                  <a:prstClr val="black"/>
                </a:solidFill>
                <a:latin typeface="Open Sans" panose="020B0604020202020204" charset="0"/>
                <a:ea typeface="Open Sans" panose="020B0604020202020204" charset="0"/>
                <a:cs typeface="Open Sans" panose="020B0604020202020204" charset="0"/>
              </a:rPr>
              <a:t>?</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6" name="Téglalap 7"/>
          <p:cNvSpPr/>
          <p:nvPr/>
        </p:nvSpPr>
        <p:spPr>
          <a:xfrm>
            <a:off x="499869" y="1055786"/>
            <a:ext cx="7882129" cy="3192364"/>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hu-HU" sz="1500" dirty="0" err="1"/>
              <a:t>If</a:t>
            </a:r>
            <a:r>
              <a:rPr lang="hu-HU" sz="1500" dirty="0"/>
              <a:t> </a:t>
            </a:r>
            <a:r>
              <a:rPr lang="hu-HU" sz="1500" dirty="0" err="1"/>
              <a:t>you</a:t>
            </a:r>
            <a:r>
              <a:rPr lang="hu-HU" sz="1500" dirty="0"/>
              <a:t> </a:t>
            </a:r>
            <a:r>
              <a:rPr lang="hu-HU" sz="1500" dirty="0" err="1"/>
              <a:t>achieve</a:t>
            </a:r>
            <a:r>
              <a:rPr lang="hu-HU" sz="1500" dirty="0"/>
              <a:t> B2 </a:t>
            </a:r>
            <a:r>
              <a:rPr lang="hu-HU" sz="1500" dirty="0" err="1"/>
              <a:t>level</a:t>
            </a:r>
            <a:r>
              <a:rPr lang="hu-HU" sz="1500" dirty="0"/>
              <a:t> of CEFR, </a:t>
            </a:r>
            <a:r>
              <a:rPr lang="hu-HU" sz="1500" dirty="0" err="1"/>
              <a:t>you</a:t>
            </a:r>
            <a:r>
              <a:rPr lang="hu-HU" sz="1500" dirty="0"/>
              <a:t> </a:t>
            </a:r>
            <a:r>
              <a:rPr lang="hu-HU" sz="1500" dirty="0" err="1"/>
              <a:t>will</a:t>
            </a:r>
            <a:r>
              <a:rPr lang="hu-HU" sz="1500" dirty="0"/>
              <a:t> </a:t>
            </a:r>
            <a:r>
              <a:rPr lang="hu-HU" sz="1500" dirty="0" err="1"/>
              <a:t>get</a:t>
            </a:r>
            <a:r>
              <a:rPr lang="hu-HU" sz="1500" dirty="0"/>
              <a:t> </a:t>
            </a:r>
            <a:r>
              <a:rPr lang="hu-HU" sz="1500" dirty="0" err="1"/>
              <a:t>from</a:t>
            </a:r>
            <a:r>
              <a:rPr lang="hu-HU" sz="1500" dirty="0"/>
              <a:t> </a:t>
            </a:r>
            <a:r>
              <a:rPr lang="hu-HU" sz="1500" dirty="0" err="1"/>
              <a:t>us</a:t>
            </a:r>
            <a:r>
              <a:rPr lang="hu-HU" sz="1500" dirty="0"/>
              <a:t> an </a:t>
            </a:r>
            <a:r>
              <a:rPr lang="hu-HU" sz="1500" dirty="0" err="1"/>
              <a:t>offer</a:t>
            </a:r>
            <a:r>
              <a:rPr lang="hu-HU" sz="1500" dirty="0"/>
              <a:t> (</a:t>
            </a:r>
            <a:r>
              <a:rPr lang="hu-HU" sz="1500" dirty="0" err="1"/>
              <a:t>letter</a:t>
            </a:r>
            <a:r>
              <a:rPr lang="hu-HU" sz="1500" dirty="0"/>
              <a:t> of </a:t>
            </a:r>
            <a:r>
              <a:rPr lang="hu-HU" sz="1500" dirty="0" err="1"/>
              <a:t>acceptance</a:t>
            </a:r>
            <a:r>
              <a:rPr lang="hu-HU" sz="1500" dirty="0"/>
              <a:t>/LOA) </a:t>
            </a:r>
            <a:r>
              <a:rPr lang="hu-HU" sz="1500" dirty="0" err="1"/>
              <a:t>for</a:t>
            </a:r>
            <a:r>
              <a:rPr lang="hu-HU" sz="1500" dirty="0"/>
              <a:t> </a:t>
            </a:r>
            <a:r>
              <a:rPr lang="hu-HU" sz="1500" dirty="0" err="1"/>
              <a:t>autumn</a:t>
            </a:r>
            <a:r>
              <a:rPr lang="hu-HU" sz="1500" dirty="0"/>
              <a:t> </a:t>
            </a:r>
            <a:r>
              <a:rPr lang="hu-HU" sz="1500" dirty="0" err="1"/>
              <a:t>semester</a:t>
            </a:r>
            <a:r>
              <a:rPr lang="hu-HU" sz="1500" dirty="0"/>
              <a:t> in</a:t>
            </a:r>
          </a:p>
          <a:p>
            <a:pPr marL="285750" indent="-285750">
              <a:buFont typeface="Arial" panose="020B0604020202020204" pitchFamily="34" charset="0"/>
              <a:buChar char="•"/>
            </a:pPr>
            <a:r>
              <a:rPr lang="hu-HU" sz="1500" dirty="0"/>
              <a:t>BA in English and American </a:t>
            </a:r>
            <a:r>
              <a:rPr lang="hu-HU" sz="1500" dirty="0" err="1"/>
              <a:t>Studies</a:t>
            </a:r>
            <a:endParaRPr lang="hu-HU" sz="1500" dirty="0" err="1">
              <a:cs typeface="Calibri"/>
            </a:endParaRPr>
          </a:p>
          <a:p>
            <a:pPr marL="285750" indent="-285750">
              <a:buFont typeface="Arial" panose="020B0604020202020204" pitchFamily="34" charset="0"/>
              <a:buChar char="•"/>
            </a:pPr>
            <a:r>
              <a:rPr lang="hu-HU" sz="1500" dirty="0"/>
              <a:t>BA in </a:t>
            </a:r>
            <a:r>
              <a:rPr lang="hu-HU" sz="1500" dirty="0" err="1"/>
              <a:t>Hungarian</a:t>
            </a:r>
            <a:endParaRPr lang="hu-HU" sz="1500" dirty="0" err="1">
              <a:cs typeface="Calibri"/>
            </a:endParaRPr>
          </a:p>
          <a:p>
            <a:endParaRPr lang="hu-HU" sz="1500">
              <a:cs typeface="Calibri"/>
            </a:endParaRPr>
          </a:p>
          <a:p>
            <a:r>
              <a:rPr lang="hu-HU" sz="1500" dirty="0" err="1"/>
              <a:t>There</a:t>
            </a:r>
            <a:r>
              <a:rPr lang="hu-HU" sz="1500" dirty="0"/>
              <a:t> is no </a:t>
            </a:r>
            <a:r>
              <a:rPr lang="hu-HU" sz="1500" dirty="0" err="1"/>
              <a:t>admission</a:t>
            </a:r>
            <a:r>
              <a:rPr lang="hu-HU" sz="1500" dirty="0"/>
              <a:t> </a:t>
            </a:r>
            <a:r>
              <a:rPr lang="hu-HU" sz="1500" dirty="0" err="1"/>
              <a:t>procedure</a:t>
            </a:r>
            <a:r>
              <a:rPr lang="hu-HU" sz="1500" dirty="0"/>
              <a:t>, no </a:t>
            </a:r>
            <a:r>
              <a:rPr lang="hu-HU" sz="1500" dirty="0" err="1"/>
              <a:t>entrance</a:t>
            </a:r>
            <a:r>
              <a:rPr lang="hu-HU" sz="1500" dirty="0"/>
              <a:t> </a:t>
            </a:r>
            <a:r>
              <a:rPr lang="hu-HU" sz="1500" dirty="0" err="1"/>
              <a:t>exam</a:t>
            </a:r>
            <a:r>
              <a:rPr lang="hu-HU" sz="1500" dirty="0"/>
              <a:t>, no </a:t>
            </a:r>
            <a:r>
              <a:rPr lang="hu-HU" sz="1500" dirty="0" err="1"/>
              <a:t>questions</a:t>
            </a:r>
            <a:r>
              <a:rPr lang="hu-HU" sz="1500" dirty="0"/>
              <a:t> </a:t>
            </a:r>
            <a:r>
              <a:rPr lang="hu-HU" sz="1500" dirty="0" err="1"/>
              <a:t>asked</a:t>
            </a:r>
            <a:r>
              <a:rPr lang="hu-HU" sz="1500" dirty="0"/>
              <a:t>. Of </a:t>
            </a:r>
            <a:r>
              <a:rPr lang="hu-HU" sz="1500" dirty="0" err="1"/>
              <a:t>course</a:t>
            </a:r>
            <a:r>
              <a:rPr lang="hu-HU" sz="1500" dirty="0"/>
              <a:t>, </a:t>
            </a:r>
            <a:r>
              <a:rPr lang="hu-HU" sz="1500" dirty="0" err="1"/>
              <a:t>you</a:t>
            </a:r>
            <a:r>
              <a:rPr lang="hu-HU" sz="1500" dirty="0"/>
              <a:t> </a:t>
            </a:r>
            <a:r>
              <a:rPr lang="hu-HU" sz="1500" dirty="0" err="1"/>
              <a:t>can</a:t>
            </a:r>
            <a:r>
              <a:rPr lang="hu-HU" sz="1500" dirty="0"/>
              <a:t> </a:t>
            </a:r>
            <a:r>
              <a:rPr lang="hu-HU" sz="1500" dirty="0" err="1"/>
              <a:t>choose</a:t>
            </a:r>
            <a:r>
              <a:rPr lang="hu-HU" sz="1500" dirty="0"/>
              <a:t> </a:t>
            </a:r>
            <a:r>
              <a:rPr lang="hu-HU" sz="1500" dirty="0" err="1"/>
              <a:t>not</a:t>
            </a:r>
            <a:r>
              <a:rPr lang="hu-HU" sz="1500" dirty="0"/>
              <a:t> </a:t>
            </a:r>
            <a:r>
              <a:rPr lang="hu-HU" sz="1500" dirty="0" err="1"/>
              <a:t>to</a:t>
            </a:r>
            <a:r>
              <a:rPr lang="hu-HU" sz="1500" dirty="0"/>
              <a:t> start </a:t>
            </a:r>
            <a:r>
              <a:rPr lang="hu-HU" sz="1500" dirty="0" err="1"/>
              <a:t>your</a:t>
            </a:r>
            <a:r>
              <a:rPr lang="hu-HU" sz="1500" dirty="0"/>
              <a:t> </a:t>
            </a:r>
            <a:r>
              <a:rPr lang="hu-HU" sz="1500" dirty="0" err="1"/>
              <a:t>programme</a:t>
            </a:r>
            <a:r>
              <a:rPr lang="hu-HU" sz="1500" dirty="0"/>
              <a:t>. The </a:t>
            </a:r>
            <a:r>
              <a:rPr lang="hu-HU" sz="1500" dirty="0" err="1"/>
              <a:t>letter</a:t>
            </a:r>
            <a:r>
              <a:rPr lang="hu-HU" sz="1500" dirty="0"/>
              <a:t> of </a:t>
            </a:r>
            <a:r>
              <a:rPr lang="hu-HU" sz="1500" dirty="0" err="1"/>
              <a:t>acceptance</a:t>
            </a:r>
            <a:r>
              <a:rPr lang="hu-HU" sz="1500" dirty="0"/>
              <a:t> is </a:t>
            </a:r>
            <a:r>
              <a:rPr lang="hu-HU" sz="1500" dirty="0" err="1"/>
              <a:t>valid</a:t>
            </a:r>
            <a:r>
              <a:rPr lang="hu-HU" sz="1500" dirty="0"/>
              <a:t> </a:t>
            </a:r>
            <a:r>
              <a:rPr lang="hu-HU" sz="1500" dirty="0" err="1"/>
              <a:t>for</a:t>
            </a:r>
            <a:r>
              <a:rPr lang="hu-HU" sz="1500" dirty="0"/>
              <a:t> </a:t>
            </a:r>
            <a:r>
              <a:rPr lang="hu-HU" sz="1500" dirty="0" err="1"/>
              <a:t>one</a:t>
            </a:r>
            <a:r>
              <a:rPr lang="hu-HU" sz="1500" dirty="0"/>
              <a:t> </a:t>
            </a:r>
            <a:r>
              <a:rPr lang="hu-HU" sz="1500" dirty="0" err="1"/>
              <a:t>autumn</a:t>
            </a:r>
            <a:r>
              <a:rPr lang="hu-HU" sz="1500" dirty="0"/>
              <a:t> </a:t>
            </a:r>
            <a:r>
              <a:rPr lang="hu-HU" sz="1500" dirty="0" err="1"/>
              <a:t>semester</a:t>
            </a:r>
            <a:r>
              <a:rPr lang="hu-HU" sz="1500" dirty="0"/>
              <a:t> </a:t>
            </a:r>
            <a:r>
              <a:rPr lang="hu-HU" sz="1500" dirty="0" err="1"/>
              <a:t>only</a:t>
            </a:r>
            <a:r>
              <a:rPr lang="hu-HU" sz="1500" dirty="0"/>
              <a:t>.</a:t>
            </a:r>
            <a:endParaRPr lang="hu-HU" sz="1500" dirty="0">
              <a:cs typeface="Calibri"/>
            </a:endParaRPr>
          </a:p>
          <a:p>
            <a:endParaRPr lang="hu-HU" sz="1500" dirty="0">
              <a:solidFill>
                <a:srgbClr val="FFFFFF"/>
              </a:solidFill>
            </a:endParaRPr>
          </a:p>
          <a:p>
            <a:r>
              <a:rPr lang="hu-HU" sz="1500" dirty="0" err="1">
                <a:solidFill>
                  <a:srgbClr val="9A3324"/>
                </a:solidFill>
              </a:rPr>
              <a:t>There</a:t>
            </a:r>
            <a:r>
              <a:rPr lang="hu-HU" sz="1500" dirty="0">
                <a:solidFill>
                  <a:srgbClr val="9A3324"/>
                </a:solidFill>
              </a:rPr>
              <a:t> is no LOA </a:t>
            </a:r>
            <a:r>
              <a:rPr lang="hu-HU" sz="1500" dirty="0" err="1">
                <a:solidFill>
                  <a:srgbClr val="9A3324"/>
                </a:solidFill>
              </a:rPr>
              <a:t>for</a:t>
            </a:r>
            <a:r>
              <a:rPr lang="hu-HU" sz="1500" dirty="0">
                <a:solidFill>
                  <a:srgbClr val="9A3324"/>
                </a:solidFill>
              </a:rPr>
              <a:t> a </a:t>
            </a:r>
            <a:r>
              <a:rPr lang="hu-HU" sz="1500" dirty="0" err="1">
                <a:solidFill>
                  <a:srgbClr val="9A3324"/>
                </a:solidFill>
              </a:rPr>
              <a:t>spring</a:t>
            </a:r>
            <a:r>
              <a:rPr lang="hu-HU" sz="1500" dirty="0">
                <a:solidFill>
                  <a:srgbClr val="9A3324"/>
                </a:solidFill>
              </a:rPr>
              <a:t> </a:t>
            </a:r>
            <a:r>
              <a:rPr lang="hu-HU" sz="1500" dirty="0" err="1">
                <a:solidFill>
                  <a:srgbClr val="9A3324"/>
                </a:solidFill>
              </a:rPr>
              <a:t>semester</a:t>
            </a:r>
            <a:r>
              <a:rPr lang="hu-HU" sz="1500" dirty="0">
                <a:solidFill>
                  <a:srgbClr val="9A3324"/>
                </a:solidFill>
              </a:rPr>
              <a:t>, </a:t>
            </a:r>
            <a:r>
              <a:rPr lang="hu-HU" sz="1500" dirty="0" err="1">
                <a:solidFill>
                  <a:srgbClr val="9A3324"/>
                </a:solidFill>
              </a:rPr>
              <a:t>even</a:t>
            </a:r>
            <a:r>
              <a:rPr lang="hu-HU" sz="1500" dirty="0">
                <a:solidFill>
                  <a:srgbClr val="9A3324"/>
                </a:solidFill>
              </a:rPr>
              <a:t> </a:t>
            </a:r>
            <a:r>
              <a:rPr lang="hu-HU" sz="1500" dirty="0" err="1">
                <a:solidFill>
                  <a:srgbClr val="9A3324"/>
                </a:solidFill>
              </a:rPr>
              <a:t>if</a:t>
            </a:r>
            <a:r>
              <a:rPr lang="hu-HU" sz="1500" dirty="0">
                <a:solidFill>
                  <a:srgbClr val="9A3324"/>
                </a:solidFill>
              </a:rPr>
              <a:t> </a:t>
            </a:r>
            <a:r>
              <a:rPr lang="hu-HU" sz="1500" dirty="0" err="1">
                <a:solidFill>
                  <a:srgbClr val="9A3324"/>
                </a:solidFill>
              </a:rPr>
              <a:t>you</a:t>
            </a:r>
            <a:r>
              <a:rPr lang="hu-HU" sz="1500" dirty="0">
                <a:solidFill>
                  <a:srgbClr val="9A3324"/>
                </a:solidFill>
              </a:rPr>
              <a:t> </a:t>
            </a:r>
            <a:r>
              <a:rPr lang="hu-HU" sz="1500" dirty="0" err="1">
                <a:solidFill>
                  <a:srgbClr val="9A3324"/>
                </a:solidFill>
              </a:rPr>
              <a:t>finish</a:t>
            </a:r>
            <a:r>
              <a:rPr lang="hu-HU" sz="1500" dirty="0">
                <a:solidFill>
                  <a:srgbClr val="9A3324"/>
                </a:solidFill>
              </a:rPr>
              <a:t> </a:t>
            </a:r>
            <a:r>
              <a:rPr lang="hu-HU" sz="1500" dirty="0" err="1">
                <a:solidFill>
                  <a:srgbClr val="9A3324"/>
                </a:solidFill>
              </a:rPr>
              <a:t>the</a:t>
            </a:r>
            <a:r>
              <a:rPr lang="hu-HU" sz="1500" dirty="0">
                <a:solidFill>
                  <a:srgbClr val="9A3324"/>
                </a:solidFill>
              </a:rPr>
              <a:t> </a:t>
            </a:r>
            <a:r>
              <a:rPr lang="hu-HU" sz="1500" dirty="0" err="1">
                <a:solidFill>
                  <a:srgbClr val="9A3324"/>
                </a:solidFill>
              </a:rPr>
              <a:t>programme</a:t>
            </a:r>
            <a:r>
              <a:rPr lang="hu-HU" sz="1500" dirty="0">
                <a:solidFill>
                  <a:srgbClr val="9A3324"/>
                </a:solidFill>
              </a:rPr>
              <a:t> </a:t>
            </a:r>
            <a:r>
              <a:rPr lang="hu-HU" sz="1500" dirty="0" err="1">
                <a:solidFill>
                  <a:srgbClr val="9A3324"/>
                </a:solidFill>
              </a:rPr>
              <a:t>next</a:t>
            </a:r>
            <a:r>
              <a:rPr lang="hu-HU" sz="1500" dirty="0">
                <a:solidFill>
                  <a:srgbClr val="9A3324"/>
                </a:solidFill>
              </a:rPr>
              <a:t> </a:t>
            </a:r>
            <a:r>
              <a:rPr lang="hu-HU" sz="1500" dirty="0" err="1">
                <a:solidFill>
                  <a:srgbClr val="9A3324"/>
                </a:solidFill>
              </a:rPr>
              <a:t>Feb</a:t>
            </a:r>
            <a:r>
              <a:rPr lang="hu-HU" sz="1500" dirty="0">
                <a:solidFill>
                  <a:srgbClr val="9A3324"/>
                </a:solidFill>
              </a:rPr>
              <a:t>. </a:t>
            </a:r>
            <a:r>
              <a:rPr lang="hu-HU" sz="1500" dirty="0" err="1">
                <a:solidFill>
                  <a:srgbClr val="9A3324"/>
                </a:solidFill>
              </a:rPr>
              <a:t>You</a:t>
            </a:r>
            <a:r>
              <a:rPr lang="hu-HU" sz="1500" dirty="0">
                <a:solidFill>
                  <a:srgbClr val="9A3324"/>
                </a:solidFill>
              </a:rPr>
              <a:t> </a:t>
            </a:r>
            <a:r>
              <a:rPr lang="hu-HU" sz="1500" dirty="0" err="1">
                <a:solidFill>
                  <a:srgbClr val="9A3324"/>
                </a:solidFill>
              </a:rPr>
              <a:t>will</a:t>
            </a:r>
            <a:r>
              <a:rPr lang="hu-HU" sz="1500" dirty="0">
                <a:solidFill>
                  <a:srgbClr val="9A3324"/>
                </a:solidFill>
              </a:rPr>
              <a:t> </a:t>
            </a:r>
            <a:r>
              <a:rPr lang="hu-HU" sz="1500" dirty="0" err="1">
                <a:solidFill>
                  <a:srgbClr val="9A3324"/>
                </a:solidFill>
              </a:rPr>
              <a:t>have</a:t>
            </a:r>
            <a:r>
              <a:rPr lang="hu-HU" sz="1500" dirty="0">
                <a:solidFill>
                  <a:srgbClr val="9A3324"/>
                </a:solidFill>
              </a:rPr>
              <a:t> </a:t>
            </a:r>
            <a:r>
              <a:rPr lang="hu-HU" sz="1500" dirty="0" err="1">
                <a:solidFill>
                  <a:srgbClr val="9A3324"/>
                </a:solidFill>
              </a:rPr>
              <a:t>to</a:t>
            </a:r>
            <a:r>
              <a:rPr lang="hu-HU" sz="1500" dirty="0">
                <a:solidFill>
                  <a:srgbClr val="9A3324"/>
                </a:solidFill>
              </a:rPr>
              <a:t> </a:t>
            </a:r>
            <a:r>
              <a:rPr lang="hu-HU" sz="1500" dirty="0" err="1">
                <a:solidFill>
                  <a:srgbClr val="9A3324"/>
                </a:solidFill>
              </a:rPr>
              <a:t>wait</a:t>
            </a:r>
            <a:r>
              <a:rPr lang="hu-HU" sz="1500" dirty="0">
                <a:solidFill>
                  <a:srgbClr val="9A3324"/>
                </a:solidFill>
              </a:rPr>
              <a:t> </a:t>
            </a:r>
            <a:r>
              <a:rPr lang="hu-HU" sz="1500" dirty="0" err="1">
                <a:solidFill>
                  <a:srgbClr val="9A3324"/>
                </a:solidFill>
              </a:rPr>
              <a:t>until</a:t>
            </a:r>
            <a:r>
              <a:rPr lang="hu-HU" sz="1500" dirty="0">
                <a:solidFill>
                  <a:srgbClr val="9A3324"/>
                </a:solidFill>
              </a:rPr>
              <a:t> </a:t>
            </a:r>
            <a:r>
              <a:rPr lang="hu-HU" sz="1500" dirty="0" err="1">
                <a:solidFill>
                  <a:srgbClr val="9A3324"/>
                </a:solidFill>
              </a:rPr>
              <a:t>July</a:t>
            </a:r>
            <a:r>
              <a:rPr lang="hu-HU" sz="1500" dirty="0">
                <a:solidFill>
                  <a:srgbClr val="9A3324"/>
                </a:solidFill>
              </a:rPr>
              <a:t> </a:t>
            </a:r>
            <a:r>
              <a:rPr lang="hu-HU" sz="1500" dirty="0" err="1">
                <a:solidFill>
                  <a:srgbClr val="9A3324"/>
                </a:solidFill>
              </a:rPr>
              <a:t>to</a:t>
            </a:r>
            <a:r>
              <a:rPr lang="hu-HU" sz="1500" dirty="0">
                <a:solidFill>
                  <a:srgbClr val="9A3324"/>
                </a:solidFill>
              </a:rPr>
              <a:t> </a:t>
            </a:r>
            <a:r>
              <a:rPr lang="hu-HU" sz="1500" dirty="0" err="1">
                <a:solidFill>
                  <a:srgbClr val="9A3324"/>
                </a:solidFill>
              </a:rPr>
              <a:t>get</a:t>
            </a:r>
            <a:r>
              <a:rPr lang="hu-HU" sz="1500" dirty="0">
                <a:solidFill>
                  <a:srgbClr val="9A3324"/>
                </a:solidFill>
              </a:rPr>
              <a:t> </a:t>
            </a:r>
            <a:r>
              <a:rPr lang="hu-HU" sz="1500" dirty="0" err="1">
                <a:solidFill>
                  <a:srgbClr val="9A3324"/>
                </a:solidFill>
              </a:rPr>
              <a:t>your</a:t>
            </a:r>
            <a:r>
              <a:rPr lang="hu-HU" sz="1500" dirty="0">
                <a:solidFill>
                  <a:srgbClr val="9A3324"/>
                </a:solidFill>
              </a:rPr>
              <a:t> LOA </a:t>
            </a:r>
            <a:r>
              <a:rPr lang="hu-HU" sz="1500" dirty="0" err="1">
                <a:solidFill>
                  <a:srgbClr val="9A3324"/>
                </a:solidFill>
              </a:rPr>
              <a:t>for</a:t>
            </a:r>
            <a:r>
              <a:rPr lang="hu-HU" sz="1500" dirty="0">
                <a:solidFill>
                  <a:srgbClr val="9A3324"/>
                </a:solidFill>
              </a:rPr>
              <a:t> </a:t>
            </a:r>
            <a:r>
              <a:rPr lang="hu-HU" sz="1500" dirty="0" err="1">
                <a:solidFill>
                  <a:srgbClr val="9A3324"/>
                </a:solidFill>
              </a:rPr>
              <a:t>September</a:t>
            </a:r>
            <a:r>
              <a:rPr lang="hu-HU" sz="1500" dirty="0">
                <a:solidFill>
                  <a:srgbClr val="9A3324"/>
                </a:solidFill>
              </a:rPr>
              <a:t>.</a:t>
            </a:r>
            <a:endParaRPr lang="hu-HU" sz="1500" dirty="0">
              <a:solidFill>
                <a:srgbClr val="9A3324"/>
              </a:solidFill>
              <a:cs typeface="Calibri"/>
            </a:endParaRPr>
          </a:p>
          <a:p>
            <a:endParaRPr lang="hu-HU" sz="1500">
              <a:solidFill>
                <a:srgbClr val="9A3324"/>
              </a:solidFill>
            </a:endParaRPr>
          </a:p>
          <a:p>
            <a:r>
              <a:rPr lang="hu-HU" sz="1500" i="1" dirty="0" err="1">
                <a:solidFill>
                  <a:srgbClr val="9A3324"/>
                </a:solidFill>
              </a:rPr>
              <a:t>To</a:t>
            </a:r>
            <a:r>
              <a:rPr lang="hu-HU" sz="1500" i="1" dirty="0">
                <a:solidFill>
                  <a:srgbClr val="9A3324"/>
                </a:solidFill>
              </a:rPr>
              <a:t> </a:t>
            </a:r>
            <a:r>
              <a:rPr lang="hu-HU" sz="1500" i="1" dirty="0" err="1">
                <a:solidFill>
                  <a:srgbClr val="9A3324"/>
                </a:solidFill>
              </a:rPr>
              <a:t>inquire</a:t>
            </a:r>
            <a:r>
              <a:rPr lang="hu-HU" sz="1500" i="1" dirty="0">
                <a:solidFill>
                  <a:srgbClr val="9A3324"/>
                </a:solidFill>
              </a:rPr>
              <a:t> </a:t>
            </a:r>
            <a:r>
              <a:rPr lang="hu-HU" sz="1500" i="1" dirty="0" err="1">
                <a:solidFill>
                  <a:srgbClr val="9A3324"/>
                </a:solidFill>
              </a:rPr>
              <a:t>about</a:t>
            </a:r>
            <a:r>
              <a:rPr lang="hu-HU" sz="1500" i="1" dirty="0">
                <a:solidFill>
                  <a:srgbClr val="9A3324"/>
                </a:solidFill>
              </a:rPr>
              <a:t> </a:t>
            </a:r>
            <a:r>
              <a:rPr lang="hu-HU" sz="1500" i="1" dirty="0" err="1">
                <a:solidFill>
                  <a:srgbClr val="9A3324"/>
                </a:solidFill>
              </a:rPr>
              <a:t>whether</a:t>
            </a:r>
            <a:r>
              <a:rPr lang="hu-HU" sz="1500" i="1" dirty="0">
                <a:solidFill>
                  <a:srgbClr val="9A3324"/>
                </a:solidFill>
              </a:rPr>
              <a:t> </a:t>
            </a:r>
            <a:r>
              <a:rPr lang="hu-HU" sz="1500" i="1" dirty="0" err="1">
                <a:solidFill>
                  <a:srgbClr val="9A3324"/>
                </a:solidFill>
              </a:rPr>
              <a:t>our</a:t>
            </a:r>
            <a:r>
              <a:rPr lang="hu-HU" sz="1500" i="1" dirty="0">
                <a:solidFill>
                  <a:srgbClr val="9A3324"/>
                </a:solidFill>
              </a:rPr>
              <a:t> </a:t>
            </a:r>
            <a:r>
              <a:rPr lang="hu-HU" sz="1500" i="1" dirty="0" err="1">
                <a:solidFill>
                  <a:srgbClr val="9A3324"/>
                </a:solidFill>
              </a:rPr>
              <a:t>certificate</a:t>
            </a:r>
            <a:r>
              <a:rPr lang="hu-HU" sz="1500" i="1" dirty="0">
                <a:solidFill>
                  <a:srgbClr val="9A3324"/>
                </a:solidFill>
              </a:rPr>
              <a:t> is </a:t>
            </a:r>
            <a:r>
              <a:rPr lang="hu-HU" sz="1500" i="1" dirty="0" err="1">
                <a:solidFill>
                  <a:srgbClr val="9A3324"/>
                </a:solidFill>
              </a:rPr>
              <a:t>accepted</a:t>
            </a:r>
            <a:r>
              <a:rPr lang="hu-HU" sz="1500" i="1" dirty="0">
                <a:solidFill>
                  <a:srgbClr val="9A3324"/>
                </a:solidFill>
              </a:rPr>
              <a:t> </a:t>
            </a:r>
            <a:r>
              <a:rPr lang="hu-HU" sz="1500" i="1" dirty="0" err="1">
                <a:solidFill>
                  <a:srgbClr val="9A3324"/>
                </a:solidFill>
              </a:rPr>
              <a:t>as</a:t>
            </a:r>
            <a:r>
              <a:rPr lang="hu-HU" sz="1500" i="1" dirty="0">
                <a:solidFill>
                  <a:srgbClr val="9A3324"/>
                </a:solidFill>
              </a:rPr>
              <a:t> </a:t>
            </a:r>
            <a:r>
              <a:rPr lang="hu-HU" sz="1500" i="1" dirty="0" err="1">
                <a:solidFill>
                  <a:srgbClr val="9A3324"/>
                </a:solidFill>
              </a:rPr>
              <a:t>proof</a:t>
            </a:r>
            <a:r>
              <a:rPr lang="hu-HU" sz="1500" i="1" dirty="0">
                <a:solidFill>
                  <a:srgbClr val="9A3324"/>
                </a:solidFill>
              </a:rPr>
              <a:t> of </a:t>
            </a:r>
            <a:r>
              <a:rPr lang="hu-HU" sz="1500" i="1" dirty="0" err="1">
                <a:solidFill>
                  <a:srgbClr val="9A3324"/>
                </a:solidFill>
              </a:rPr>
              <a:t>language</a:t>
            </a:r>
            <a:r>
              <a:rPr lang="hu-HU" sz="1500" i="1" dirty="0">
                <a:solidFill>
                  <a:srgbClr val="9A3324"/>
                </a:solidFill>
              </a:rPr>
              <a:t> </a:t>
            </a:r>
            <a:r>
              <a:rPr lang="hu-HU" sz="1500" i="1" dirty="0" err="1">
                <a:solidFill>
                  <a:srgbClr val="9A3324"/>
                </a:solidFill>
              </a:rPr>
              <a:t>competence</a:t>
            </a:r>
            <a:r>
              <a:rPr lang="hu-HU" sz="1500" i="1" dirty="0">
                <a:solidFill>
                  <a:srgbClr val="9A3324"/>
                </a:solidFill>
              </a:rPr>
              <a:t> </a:t>
            </a:r>
            <a:r>
              <a:rPr lang="hu-HU" sz="1500" i="1" dirty="0" err="1">
                <a:solidFill>
                  <a:srgbClr val="9A3324"/>
                </a:solidFill>
              </a:rPr>
              <a:t>at</a:t>
            </a:r>
            <a:r>
              <a:rPr lang="hu-HU" sz="1500" i="1" dirty="0">
                <a:solidFill>
                  <a:srgbClr val="9A3324"/>
                </a:solidFill>
              </a:rPr>
              <a:t> </a:t>
            </a:r>
            <a:r>
              <a:rPr lang="hu-HU" sz="1500" i="1" dirty="0" err="1">
                <a:solidFill>
                  <a:srgbClr val="9A3324"/>
                </a:solidFill>
              </a:rPr>
              <a:t>other</a:t>
            </a:r>
            <a:r>
              <a:rPr lang="hu-HU" sz="1500" i="1" dirty="0">
                <a:solidFill>
                  <a:srgbClr val="9A3324"/>
                </a:solidFill>
              </a:rPr>
              <a:t> </a:t>
            </a:r>
            <a:r>
              <a:rPr lang="hu-HU" sz="1500" i="1" dirty="0" err="1">
                <a:solidFill>
                  <a:srgbClr val="9A3324"/>
                </a:solidFill>
              </a:rPr>
              <a:t>universities</a:t>
            </a:r>
            <a:r>
              <a:rPr lang="hu-HU" sz="1500" i="1" dirty="0">
                <a:solidFill>
                  <a:srgbClr val="9A3324"/>
                </a:solidFill>
              </a:rPr>
              <a:t>, </a:t>
            </a:r>
            <a:r>
              <a:rPr lang="hu-HU" sz="1500" i="1" dirty="0" err="1">
                <a:solidFill>
                  <a:srgbClr val="9A3324"/>
                </a:solidFill>
              </a:rPr>
              <a:t>make</a:t>
            </a:r>
            <a:r>
              <a:rPr lang="hu-HU" sz="1500" i="1" dirty="0">
                <a:solidFill>
                  <a:srgbClr val="9A3324"/>
                </a:solidFill>
              </a:rPr>
              <a:t> </a:t>
            </a:r>
            <a:r>
              <a:rPr lang="hu-HU" sz="1500" i="1" dirty="0" err="1">
                <a:solidFill>
                  <a:srgbClr val="9A3324"/>
                </a:solidFill>
              </a:rPr>
              <a:t>inquiries</a:t>
            </a:r>
            <a:r>
              <a:rPr lang="hu-HU" sz="1500" i="1" dirty="0">
                <a:solidFill>
                  <a:srgbClr val="9A3324"/>
                </a:solidFill>
              </a:rPr>
              <a:t> </a:t>
            </a:r>
            <a:r>
              <a:rPr lang="hu-HU" sz="1500" i="1" dirty="0" err="1">
                <a:solidFill>
                  <a:srgbClr val="9A3324"/>
                </a:solidFill>
              </a:rPr>
              <a:t>at</a:t>
            </a:r>
            <a:r>
              <a:rPr lang="hu-HU" sz="1500" i="1" dirty="0">
                <a:solidFill>
                  <a:srgbClr val="9A3324"/>
                </a:solidFill>
              </a:rPr>
              <a:t> </a:t>
            </a:r>
            <a:r>
              <a:rPr lang="hu-HU" sz="1500" i="1" dirty="0" err="1">
                <a:solidFill>
                  <a:srgbClr val="9A3324"/>
                </a:solidFill>
              </a:rPr>
              <a:t>the</a:t>
            </a:r>
            <a:r>
              <a:rPr lang="hu-HU" sz="1500" i="1" dirty="0">
                <a:solidFill>
                  <a:srgbClr val="9A3324"/>
                </a:solidFill>
              </a:rPr>
              <a:t> </a:t>
            </a:r>
            <a:r>
              <a:rPr lang="hu-HU" sz="1500" i="1" dirty="0" err="1">
                <a:solidFill>
                  <a:srgbClr val="9A3324"/>
                </a:solidFill>
              </a:rPr>
              <a:t>university</a:t>
            </a:r>
            <a:r>
              <a:rPr lang="hu-HU" sz="1500" i="1" dirty="0">
                <a:solidFill>
                  <a:srgbClr val="9A3324"/>
                </a:solidFill>
              </a:rPr>
              <a:t> of </a:t>
            </a:r>
            <a:r>
              <a:rPr lang="hu-HU" sz="1500" i="1" dirty="0" err="1">
                <a:solidFill>
                  <a:srgbClr val="9A3324"/>
                </a:solidFill>
              </a:rPr>
              <a:t>your</a:t>
            </a:r>
            <a:r>
              <a:rPr lang="hu-HU" sz="1500" i="1" dirty="0">
                <a:solidFill>
                  <a:srgbClr val="9A3324"/>
                </a:solidFill>
              </a:rPr>
              <a:t> </a:t>
            </a:r>
            <a:r>
              <a:rPr lang="hu-HU" sz="1500" i="1" dirty="0" err="1">
                <a:solidFill>
                  <a:srgbClr val="9A3324"/>
                </a:solidFill>
              </a:rPr>
              <a:t>choice</a:t>
            </a:r>
            <a:r>
              <a:rPr lang="hu-HU" sz="1500" i="1" dirty="0">
                <a:solidFill>
                  <a:srgbClr val="9A3324"/>
                </a:solidFill>
              </a:rPr>
              <a:t>.</a:t>
            </a:r>
            <a:endParaRPr lang="hu-HU" sz="1500" i="1" dirty="0">
              <a:solidFill>
                <a:srgbClr val="9A3324"/>
              </a:solidFill>
              <a:cs typeface="Calibri"/>
            </a:endParaRPr>
          </a:p>
        </p:txBody>
      </p:sp>
      <p:sp>
        <p:nvSpPr>
          <p:cNvPr id="3" name="Szövegdoboz 10">
            <a:extLst>
              <a:ext uri="{FF2B5EF4-FFF2-40B4-BE49-F238E27FC236}">
                <a16:creationId xmlns:a16="http://schemas.microsoft.com/office/drawing/2014/main" id="{0333B99A-D3BB-06B8-BEEF-107A768E35B1}"/>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6762658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9">
            <a:extLst>
              <a:ext uri="{FF2B5EF4-FFF2-40B4-BE49-F238E27FC236}">
                <a16:creationId xmlns:a16="http://schemas.microsoft.com/office/drawing/2014/main" id="{F80A159C-BA09-476E-9E4B-B29D24BB48A8}"/>
              </a:ext>
            </a:extLst>
          </p:cNvPr>
          <p:cNvSpPr/>
          <p:nvPr/>
        </p:nvSpPr>
        <p:spPr>
          <a:xfrm>
            <a:off x="1600200" y="757119"/>
            <a:ext cx="5788257" cy="2303412"/>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r>
              <a:rPr lang="hu-HU" sz="2000" b="1"/>
              <a:t>In Person Registration </a:t>
            </a:r>
            <a:r>
              <a:rPr lang="hu-HU" sz="2000"/>
              <a:t>(for those who </a:t>
            </a:r>
            <a:r>
              <a:rPr lang="hu-HU" sz="2000" err="1"/>
              <a:t>can</a:t>
            </a:r>
            <a:r>
              <a:rPr lang="hu-HU" sz="2000"/>
              <a:t> </a:t>
            </a:r>
            <a:r>
              <a:rPr lang="hu-HU" sz="2000" err="1"/>
              <a:t>come</a:t>
            </a:r>
            <a:r>
              <a:rPr lang="hu-HU" sz="2000"/>
              <a:t> </a:t>
            </a:r>
            <a:r>
              <a:rPr lang="hu-HU" sz="2000" err="1"/>
              <a:t>to</a:t>
            </a:r>
            <a:r>
              <a:rPr lang="hu-HU" sz="2000"/>
              <a:t> </a:t>
            </a:r>
            <a:r>
              <a:rPr lang="hu-HU" sz="2000" err="1"/>
              <a:t>see</a:t>
            </a:r>
            <a:r>
              <a:rPr lang="hu-HU" sz="2000"/>
              <a:t> </a:t>
            </a:r>
            <a:r>
              <a:rPr lang="hu-HU" sz="2000" err="1"/>
              <a:t>us</a:t>
            </a:r>
            <a:r>
              <a:rPr lang="hu-HU" sz="2000"/>
              <a:t> </a:t>
            </a:r>
            <a:r>
              <a:rPr lang="hu-HU" sz="2000" err="1"/>
              <a:t>by</a:t>
            </a:r>
            <a:r>
              <a:rPr lang="hu-HU" sz="2000"/>
              <a:t> 30 </a:t>
            </a:r>
            <a:r>
              <a:rPr lang="hu-HU" sz="2000" err="1"/>
              <a:t>Sept</a:t>
            </a:r>
            <a:r>
              <a:rPr lang="hu-HU" sz="2000"/>
              <a:t>): </a:t>
            </a:r>
          </a:p>
          <a:p>
            <a:pPr marL="342900" indent="-342900">
              <a:buFont typeface="Arial" panose="020B0604020202020204" pitchFamily="34" charset="0"/>
              <a:buChar char="•"/>
            </a:pPr>
            <a:r>
              <a:rPr lang="hu-HU" sz="2000"/>
              <a:t>please pick time slot at (if you haven’t already): </a:t>
            </a:r>
          </a:p>
          <a:p>
            <a:pPr lvl="2"/>
            <a:r>
              <a:rPr lang="hu-HU" sz="1000">
                <a:ea typeface="+mn-lt"/>
                <a:cs typeface="+mn-lt"/>
                <a:hlinkClick r:id="rId3"/>
              </a:rPr>
              <a:t>https://docs.google.com/spreadsheets/d/129LcixeU9W-51CquHuPqxVIHZeseiGTDrxmTqUG4kLY/edit#gid=1228398188</a:t>
            </a:r>
            <a:r>
              <a:rPr lang="hu-HU" sz="1000">
                <a:ea typeface="+mn-lt"/>
                <a:cs typeface="+mn-lt"/>
              </a:rPr>
              <a:t> </a:t>
            </a:r>
            <a:endParaRPr lang="hu-HU"/>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4"/>
          <a:stretch>
            <a:fillRect/>
          </a:stretch>
        </p:blipFill>
        <p:spPr>
          <a:xfrm>
            <a:off x="3313" y="4510087"/>
            <a:ext cx="9144000" cy="628650"/>
          </a:xfrm>
          <a:prstGeom prst="rect">
            <a:avLst/>
          </a:prstGeom>
        </p:spPr>
      </p:pic>
      <p:sp>
        <p:nvSpPr>
          <p:cNvPr id="12" name="Freeform 23">
            <a:extLst>
              <a:ext uri="{FF2B5EF4-FFF2-40B4-BE49-F238E27FC236}">
                <a16:creationId xmlns:a16="http://schemas.microsoft.com/office/drawing/2014/main" id="{5A7F7A3C-2B3F-47CD-8A42-6FBA811F9DC9}"/>
              </a:ext>
            </a:extLst>
          </p:cNvPr>
          <p:cNvSpPr/>
          <p:nvPr/>
        </p:nvSpPr>
        <p:spPr>
          <a:xfrm>
            <a:off x="381000" y="200702"/>
            <a:ext cx="7017330" cy="466048"/>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85725" lvl="0">
              <a:lnSpc>
                <a:spcPts val="2200"/>
              </a:lnSpc>
            </a:pPr>
            <a:r>
              <a:rPr lang="hu-HU" sz="2500">
                <a:solidFill>
                  <a:prstClr val="black"/>
                </a:solidFill>
                <a:latin typeface="Open Sans" panose="020B0604020202020204" charset="0"/>
                <a:ea typeface="Open Sans" panose="020B0604020202020204" charset="0"/>
                <a:cs typeface="Open Sans" panose="020B0604020202020204" charset="0"/>
              </a:rPr>
              <a:t>Registration and picking a </a:t>
            </a:r>
            <a:r>
              <a:rPr lang="hu-HU" sz="2500" err="1">
                <a:solidFill>
                  <a:prstClr val="black"/>
                </a:solidFill>
                <a:latin typeface="Open Sans" panose="020B0604020202020204" charset="0"/>
                <a:ea typeface="Open Sans" panose="020B0604020202020204" charset="0"/>
                <a:cs typeface="Open Sans" panose="020B0604020202020204" charset="0"/>
              </a:rPr>
              <a:t>time</a:t>
            </a:r>
            <a:r>
              <a:rPr lang="hu-HU" sz="2500">
                <a:solidFill>
                  <a:prstClr val="black"/>
                </a:solidFill>
                <a:latin typeface="Open Sans" panose="020B0604020202020204" charset="0"/>
                <a:ea typeface="Open Sans" panose="020B0604020202020204" charset="0"/>
                <a:cs typeface="Open Sans" panose="020B0604020202020204" charset="0"/>
              </a:rPr>
              <a:t> </a:t>
            </a:r>
            <a:r>
              <a:rPr lang="hu-HU" sz="2500" err="1">
                <a:solidFill>
                  <a:prstClr val="black"/>
                </a:solidFill>
                <a:latin typeface="Open Sans" panose="020B0604020202020204" charset="0"/>
                <a:ea typeface="Open Sans" panose="020B0604020202020204" charset="0"/>
                <a:cs typeface="Open Sans" panose="020B0604020202020204" charset="0"/>
              </a:rPr>
              <a:t>slot</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9" name="Freeform 19">
            <a:extLst>
              <a:ext uri="{FF2B5EF4-FFF2-40B4-BE49-F238E27FC236}">
                <a16:creationId xmlns:a16="http://schemas.microsoft.com/office/drawing/2014/main" id="{F80A159C-BA09-476E-9E4B-B29D24BB48A8}"/>
              </a:ext>
            </a:extLst>
          </p:cNvPr>
          <p:cNvSpPr/>
          <p:nvPr/>
        </p:nvSpPr>
        <p:spPr>
          <a:xfrm>
            <a:off x="2962688" y="3357813"/>
            <a:ext cx="4375485" cy="914400"/>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anchor="ctr"/>
          <a:lstStyle/>
          <a:p>
            <a:r>
              <a:rPr lang="hu-HU" sz="2000" b="1"/>
              <a:t>Online Registration</a:t>
            </a:r>
            <a:r>
              <a:rPr lang="hu-HU" sz="2000"/>
              <a:t>: Not available</a:t>
            </a:r>
          </a:p>
        </p:txBody>
      </p:sp>
      <p:sp>
        <p:nvSpPr>
          <p:cNvPr id="3" name="Szövegdoboz 10">
            <a:extLst>
              <a:ext uri="{FF2B5EF4-FFF2-40B4-BE49-F238E27FC236}">
                <a16:creationId xmlns:a16="http://schemas.microsoft.com/office/drawing/2014/main" id="{B0E5A984-5B55-8EA5-2274-9DA33A2A371B}"/>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3458207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9">
            <a:extLst>
              <a:ext uri="{FF2B5EF4-FFF2-40B4-BE49-F238E27FC236}">
                <a16:creationId xmlns:a16="http://schemas.microsoft.com/office/drawing/2014/main" id="{F80A159C-BA09-476E-9E4B-B29D24BB48A8}"/>
              </a:ext>
            </a:extLst>
          </p:cNvPr>
          <p:cNvSpPr/>
          <p:nvPr/>
        </p:nvSpPr>
        <p:spPr>
          <a:xfrm>
            <a:off x="1828800" y="917555"/>
            <a:ext cx="5715000" cy="3330595"/>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pPr marL="285750" indent="-285750">
              <a:buFont typeface="Arial" panose="020B0604020202020204" pitchFamily="34" charset="0"/>
              <a:buChar char="•"/>
            </a:pPr>
            <a:r>
              <a:rPr lang="en-US" sz="1500"/>
              <a:t>Letter of Acceptance received from ELTE</a:t>
            </a:r>
            <a:endParaRPr lang="hu-HU" sz="1500"/>
          </a:p>
          <a:p>
            <a:pPr marL="285750" indent="-285750">
              <a:buFont typeface="Arial" panose="020B0604020202020204" pitchFamily="34" charset="0"/>
              <a:buChar char="•"/>
            </a:pPr>
            <a:r>
              <a:rPr lang="en-US" sz="1500"/>
              <a:t>Confirmation of Payment document of your tuition fee received from ELTE and/or the copy of your bank slip</a:t>
            </a:r>
            <a:r>
              <a:rPr lang="hu-HU" sz="1500"/>
              <a:t> </a:t>
            </a:r>
            <a:r>
              <a:rPr lang="en-US" sz="1500"/>
              <a:t>(if you have not received the confirmation of payment)</a:t>
            </a:r>
            <a:endParaRPr lang="hu-HU" sz="1500"/>
          </a:p>
          <a:p>
            <a:pPr marL="285750" indent="-285750">
              <a:buFont typeface="Arial" panose="020B0604020202020204" pitchFamily="34" charset="0"/>
              <a:buChar char="•"/>
            </a:pPr>
            <a:r>
              <a:rPr lang="en-US" sz="1500"/>
              <a:t>Passport</a:t>
            </a:r>
            <a:endParaRPr lang="hu-HU" sz="1500"/>
          </a:p>
          <a:p>
            <a:pPr marL="285750" indent="-285750">
              <a:buFont typeface="Arial" panose="020B0604020202020204" pitchFamily="34" charset="0"/>
              <a:buChar char="•"/>
            </a:pPr>
            <a:r>
              <a:rPr lang="en-US" sz="1500"/>
              <a:t>your original </a:t>
            </a:r>
            <a:r>
              <a:rPr lang="hu-HU" sz="1500"/>
              <a:t>C</a:t>
            </a:r>
            <a:r>
              <a:rPr lang="en-US" sz="1500" err="1"/>
              <a:t>ertificate</a:t>
            </a:r>
            <a:r>
              <a:rPr lang="en-US" sz="1500"/>
              <a:t> of </a:t>
            </a:r>
            <a:r>
              <a:rPr lang="hu-HU" sz="1500"/>
              <a:t>M</a:t>
            </a:r>
            <a:r>
              <a:rPr lang="en-US" sz="1500" err="1"/>
              <a:t>atriculation</a:t>
            </a:r>
            <a:r>
              <a:rPr lang="en-US" sz="1500"/>
              <a:t> (graduation certificate from high school studies)</a:t>
            </a:r>
            <a:endParaRPr lang="hu-HU" sz="1500"/>
          </a:p>
          <a:p>
            <a:pPr marL="285750" indent="-285750">
              <a:buFont typeface="Arial" panose="020B0604020202020204" pitchFamily="34" charset="0"/>
              <a:buChar char="•"/>
            </a:pPr>
            <a:r>
              <a:rPr lang="en-US" sz="1500"/>
              <a:t>your Hungarian address (zip code, city, name of the public place, floor, door number)</a:t>
            </a:r>
            <a:endParaRPr lang="hu-HU" sz="1500"/>
          </a:p>
          <a:p>
            <a:pPr marL="285750" indent="-285750">
              <a:buFont typeface="Arial" panose="020B0604020202020204" pitchFamily="34" charset="0"/>
              <a:buChar char="•"/>
            </a:pPr>
            <a:r>
              <a:rPr lang="hu-HU" sz="1500"/>
              <a:t>Your Hungarian phone number</a:t>
            </a:r>
          </a:p>
          <a:p>
            <a:pPr marL="285750" indent="-285750">
              <a:buFont typeface="Arial" panose="020B0604020202020204" pitchFamily="34" charset="0"/>
              <a:buChar char="•"/>
            </a:pPr>
            <a:r>
              <a:rPr lang="en-US" sz="1500"/>
              <a:t>student visa page</a:t>
            </a:r>
            <a:endParaRPr lang="hu-HU" sz="1500"/>
          </a:p>
          <a:p>
            <a:pPr marL="285750" indent="-285750">
              <a:buFont typeface="Arial" panose="020B0604020202020204" pitchFamily="34" charset="0"/>
              <a:buChar char="•"/>
            </a:pPr>
            <a:r>
              <a:rPr lang="en-US" sz="1500"/>
              <a:t>2 passport photo </a:t>
            </a:r>
            <a:r>
              <a:rPr lang="hu-HU" sz="1500"/>
              <a:t>(colour) </a:t>
            </a:r>
            <a:r>
              <a:rPr lang="en-US" sz="1500"/>
              <a:t>– Write your full name at the back with capital letters</a:t>
            </a:r>
            <a:endParaRPr lang="hu-HU" sz="1500"/>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2" name="Freeform 23">
            <a:extLst>
              <a:ext uri="{FF2B5EF4-FFF2-40B4-BE49-F238E27FC236}">
                <a16:creationId xmlns:a16="http://schemas.microsoft.com/office/drawing/2014/main" id="{5A7F7A3C-2B3F-47CD-8A42-6FBA811F9DC9}"/>
              </a:ext>
            </a:extLst>
          </p:cNvPr>
          <p:cNvSpPr/>
          <p:nvPr/>
        </p:nvSpPr>
        <p:spPr>
          <a:xfrm>
            <a:off x="457200" y="57150"/>
            <a:ext cx="7085598" cy="780860"/>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lIns="91440" tIns="45720" rIns="91440" bIns="45720" anchor="ctr"/>
          <a:lstStyle/>
          <a:p>
            <a:pPr marL="85725" lvl="0">
              <a:lnSpc>
                <a:spcPts val="2200"/>
              </a:lnSpc>
            </a:pPr>
            <a:r>
              <a:rPr lang="hu-HU" sz="2500">
                <a:latin typeface="Open Sans"/>
                <a:ea typeface="Open Sans"/>
                <a:cs typeface="Open Sans"/>
              </a:rPr>
              <a:t>Documents needed for on campus </a:t>
            </a:r>
            <a:r>
              <a:rPr lang="hu-HU" sz="2500" err="1">
                <a:latin typeface="Open Sans"/>
                <a:ea typeface="Open Sans"/>
                <a:cs typeface="Open Sans"/>
              </a:rPr>
              <a:t>personal</a:t>
            </a:r>
            <a:r>
              <a:rPr lang="hu-HU" sz="2500">
                <a:latin typeface="Open Sans"/>
                <a:ea typeface="Open Sans"/>
                <a:cs typeface="Open Sans"/>
              </a:rPr>
              <a:t> </a:t>
            </a:r>
            <a:r>
              <a:rPr lang="hu-HU" sz="2500" err="1">
                <a:latin typeface="Open Sans"/>
                <a:ea typeface="Open Sans"/>
                <a:cs typeface="Open Sans"/>
              </a:rPr>
              <a:t>registration</a:t>
            </a:r>
          </a:p>
        </p:txBody>
      </p:sp>
      <p:sp>
        <p:nvSpPr>
          <p:cNvPr id="3" name="Szövegdoboz 10">
            <a:extLst>
              <a:ext uri="{FF2B5EF4-FFF2-40B4-BE49-F238E27FC236}">
                <a16:creationId xmlns:a16="http://schemas.microsoft.com/office/drawing/2014/main" id="{26621EB0-737F-4272-7FA7-330E8C45B5FD}"/>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1430238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9">
            <a:extLst>
              <a:ext uri="{FF2B5EF4-FFF2-40B4-BE49-F238E27FC236}">
                <a16:creationId xmlns:a16="http://schemas.microsoft.com/office/drawing/2014/main" id="{F80A159C-BA09-476E-9E4B-B29D24BB48A8}"/>
              </a:ext>
            </a:extLst>
          </p:cNvPr>
          <p:cNvSpPr/>
          <p:nvPr/>
        </p:nvSpPr>
        <p:spPr>
          <a:xfrm>
            <a:off x="1600200" y="1283869"/>
            <a:ext cx="6550192" cy="2408676"/>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r>
              <a:rPr lang="hu-HU" sz="1600" dirty="0" err="1"/>
              <a:t>After</a:t>
            </a:r>
            <a:r>
              <a:rPr lang="hu-HU" sz="1600" dirty="0"/>
              <a:t> </a:t>
            </a:r>
            <a:r>
              <a:rPr lang="hu-HU" sz="1600" dirty="0" err="1"/>
              <a:t>your</a:t>
            </a:r>
            <a:r>
              <a:rPr lang="hu-HU" sz="1600" dirty="0"/>
              <a:t> </a:t>
            </a:r>
            <a:r>
              <a:rPr lang="hu-HU" sz="1600" dirty="0" err="1"/>
              <a:t>completed</a:t>
            </a:r>
            <a:r>
              <a:rPr lang="hu-HU" sz="1600" dirty="0"/>
              <a:t> (in </a:t>
            </a:r>
            <a:r>
              <a:rPr lang="hu-HU" sz="1600" dirty="0" err="1"/>
              <a:t>person</a:t>
            </a:r>
            <a:r>
              <a:rPr lang="hu-HU" sz="1600" dirty="0"/>
              <a:t>) </a:t>
            </a:r>
            <a:r>
              <a:rPr lang="hu-HU" sz="1600" dirty="0" err="1"/>
              <a:t>registration</a:t>
            </a:r>
            <a:r>
              <a:rPr lang="hu-HU" sz="1600" dirty="0"/>
              <a:t>, </a:t>
            </a:r>
            <a:r>
              <a:rPr lang="hu-HU" sz="1600" dirty="0" err="1"/>
              <a:t>you</a:t>
            </a:r>
            <a:r>
              <a:rPr lang="hu-HU" sz="1600" dirty="0"/>
              <a:t> </a:t>
            </a:r>
            <a:r>
              <a:rPr lang="hu-HU" sz="1600" dirty="0" err="1"/>
              <a:t>are</a:t>
            </a:r>
            <a:r>
              <a:rPr lang="hu-HU" sz="1600" dirty="0"/>
              <a:t> an </a:t>
            </a:r>
            <a:r>
              <a:rPr lang="hu-HU" sz="1600" dirty="0" err="1"/>
              <a:t>active</a:t>
            </a:r>
            <a:r>
              <a:rPr lang="hu-HU" sz="1600" dirty="0"/>
              <a:t> </a:t>
            </a:r>
            <a:r>
              <a:rPr lang="hu-HU" sz="1600" dirty="0" err="1"/>
              <a:t>student</a:t>
            </a:r>
            <a:r>
              <a:rPr lang="hu-HU" sz="1600" dirty="0"/>
              <a:t> of </a:t>
            </a:r>
            <a:r>
              <a:rPr lang="hu-HU" sz="1600" dirty="0" err="1"/>
              <a:t>the</a:t>
            </a:r>
            <a:r>
              <a:rPr lang="hu-HU" sz="1600" dirty="0"/>
              <a:t> University. </a:t>
            </a:r>
            <a:r>
              <a:rPr lang="hu-HU" sz="1600" dirty="0" err="1"/>
              <a:t>Interrupting</a:t>
            </a:r>
            <a:r>
              <a:rPr lang="hu-HU" sz="1600" dirty="0"/>
              <a:t> </a:t>
            </a:r>
            <a:r>
              <a:rPr lang="hu-HU" sz="1600" dirty="0" err="1"/>
              <a:t>your</a:t>
            </a:r>
            <a:r>
              <a:rPr lang="hu-HU" sz="1600" dirty="0"/>
              <a:t> </a:t>
            </a:r>
            <a:r>
              <a:rPr lang="hu-HU" sz="1600" dirty="0" err="1"/>
              <a:t>legal</a:t>
            </a:r>
            <a:r>
              <a:rPr lang="hu-HU" sz="1600" dirty="0"/>
              <a:t> status </a:t>
            </a:r>
            <a:r>
              <a:rPr lang="hu-HU" sz="1600" dirty="0" err="1"/>
              <a:t>as</a:t>
            </a:r>
            <a:r>
              <a:rPr lang="hu-HU" sz="1600" dirty="0"/>
              <a:t> an </a:t>
            </a:r>
            <a:r>
              <a:rPr lang="hu-HU" sz="1600" dirty="0" err="1"/>
              <a:t>active</a:t>
            </a:r>
            <a:r>
              <a:rPr lang="hu-HU" sz="1600" dirty="0"/>
              <a:t> </a:t>
            </a:r>
            <a:r>
              <a:rPr lang="hu-HU" sz="1600" dirty="0" err="1"/>
              <a:t>student</a:t>
            </a:r>
            <a:r>
              <a:rPr lang="hu-HU" sz="1600" dirty="0"/>
              <a:t> is a </a:t>
            </a:r>
            <a:r>
              <a:rPr lang="hu-HU" sz="1600" dirty="0" err="1"/>
              <a:t>serious</a:t>
            </a:r>
            <a:r>
              <a:rPr lang="hu-HU" sz="1600" dirty="0"/>
              <a:t> </a:t>
            </a:r>
            <a:r>
              <a:rPr lang="hu-HU" sz="1600" dirty="0" err="1"/>
              <a:t>matter</a:t>
            </a:r>
            <a:r>
              <a:rPr lang="hu-HU" sz="1600" dirty="0"/>
              <a:t>. </a:t>
            </a:r>
            <a:r>
              <a:rPr lang="hu-HU" sz="1600" dirty="0" err="1"/>
              <a:t>It</a:t>
            </a:r>
            <a:r>
              <a:rPr lang="hu-HU" sz="1600" dirty="0"/>
              <a:t> </a:t>
            </a:r>
            <a:r>
              <a:rPr lang="hu-HU" sz="1600" dirty="0" err="1"/>
              <a:t>can</a:t>
            </a:r>
            <a:r>
              <a:rPr lang="hu-HU" sz="1600" dirty="0"/>
              <a:t> </a:t>
            </a:r>
            <a:r>
              <a:rPr lang="hu-HU" sz="1600" dirty="0" err="1"/>
              <a:t>only</a:t>
            </a:r>
            <a:r>
              <a:rPr lang="hu-HU" sz="1600" dirty="0"/>
              <a:t> be </a:t>
            </a:r>
            <a:r>
              <a:rPr lang="hu-HU" sz="1600" dirty="0" err="1"/>
              <a:t>requested</a:t>
            </a:r>
            <a:r>
              <a:rPr lang="hu-HU" sz="1600" dirty="0"/>
              <a:t> </a:t>
            </a:r>
            <a:r>
              <a:rPr lang="hu-HU" sz="1600" dirty="0" err="1"/>
              <a:t>on</a:t>
            </a:r>
            <a:r>
              <a:rPr lang="hu-HU" sz="1600" dirty="0"/>
              <a:t> </a:t>
            </a:r>
            <a:r>
              <a:rPr lang="hu-HU" sz="1600" dirty="0" err="1"/>
              <a:t>grounds</a:t>
            </a:r>
            <a:r>
              <a:rPr lang="hu-HU" sz="1600" dirty="0"/>
              <a:t> of </a:t>
            </a:r>
            <a:r>
              <a:rPr lang="hu-HU" sz="1600" dirty="0" err="1"/>
              <a:t>poor</a:t>
            </a:r>
            <a:r>
              <a:rPr lang="hu-HU" sz="1600" dirty="0"/>
              <a:t> </a:t>
            </a:r>
            <a:r>
              <a:rPr lang="hu-HU" sz="1600" dirty="0" err="1"/>
              <a:t>health</a:t>
            </a:r>
            <a:r>
              <a:rPr lang="hu-HU" sz="1600" dirty="0"/>
              <a:t> </a:t>
            </a:r>
            <a:r>
              <a:rPr lang="hu-HU" sz="1600" dirty="0" err="1"/>
              <a:t>or</a:t>
            </a:r>
            <a:r>
              <a:rPr lang="hu-HU" sz="1600" dirty="0"/>
              <a:t> a </a:t>
            </a:r>
            <a:r>
              <a:rPr lang="hu-HU" sz="1600" dirty="0" err="1"/>
              <a:t>serious</a:t>
            </a:r>
            <a:r>
              <a:rPr lang="hu-HU" sz="1600" dirty="0"/>
              <a:t> </a:t>
            </a:r>
            <a:r>
              <a:rPr lang="hu-HU" sz="1600" dirty="0" err="1"/>
              <a:t>family</a:t>
            </a:r>
            <a:r>
              <a:rPr lang="hu-HU" sz="1600" dirty="0"/>
              <a:t> </a:t>
            </a:r>
            <a:r>
              <a:rPr lang="hu-HU" sz="1600" dirty="0" err="1"/>
              <a:t>emergency</a:t>
            </a:r>
            <a:r>
              <a:rPr lang="hu-HU" sz="1600" dirty="0"/>
              <a:t>. </a:t>
            </a:r>
            <a:r>
              <a:rPr lang="hu-HU" sz="1600" dirty="0" err="1"/>
              <a:t>You</a:t>
            </a:r>
            <a:r>
              <a:rPr lang="hu-HU" sz="1600" dirty="0"/>
              <a:t> </a:t>
            </a:r>
            <a:r>
              <a:rPr lang="hu-HU" sz="1600" dirty="0" err="1"/>
              <a:t>will</a:t>
            </a:r>
            <a:r>
              <a:rPr lang="hu-HU" sz="1600" dirty="0"/>
              <a:t> </a:t>
            </a:r>
            <a:r>
              <a:rPr lang="hu-HU" sz="1600" dirty="0" err="1"/>
              <a:t>have</a:t>
            </a:r>
            <a:r>
              <a:rPr lang="hu-HU" sz="1600" dirty="0"/>
              <a:t> </a:t>
            </a:r>
            <a:r>
              <a:rPr lang="hu-HU" sz="1600" dirty="0" err="1"/>
              <a:t>to</a:t>
            </a:r>
            <a:r>
              <a:rPr lang="hu-HU" sz="1600" dirty="0"/>
              <a:t> </a:t>
            </a:r>
            <a:r>
              <a:rPr lang="hu-HU" sz="1600" dirty="0" err="1"/>
              <a:t>write</a:t>
            </a:r>
            <a:r>
              <a:rPr lang="hu-HU" sz="1600" dirty="0"/>
              <a:t> </a:t>
            </a:r>
            <a:r>
              <a:rPr lang="hu-HU" sz="1600" dirty="0" err="1"/>
              <a:t>to</a:t>
            </a:r>
            <a:r>
              <a:rPr lang="hu-HU" sz="1600" dirty="0"/>
              <a:t> </a:t>
            </a:r>
            <a:r>
              <a:rPr lang="hu-HU" sz="1600" dirty="0" err="1"/>
              <a:t>us</a:t>
            </a:r>
            <a:r>
              <a:rPr lang="hu-HU" sz="1600" dirty="0"/>
              <a:t> </a:t>
            </a:r>
            <a:r>
              <a:rPr lang="hu-HU" sz="1600" dirty="0" err="1"/>
              <a:t>to</a:t>
            </a:r>
            <a:r>
              <a:rPr lang="hu-HU" sz="1600" dirty="0"/>
              <a:t> </a:t>
            </a:r>
            <a:r>
              <a:rPr lang="hu-HU" sz="1600" dirty="0" err="1"/>
              <a:t>request</a:t>
            </a:r>
            <a:r>
              <a:rPr lang="hu-HU" sz="1600" dirty="0"/>
              <a:t> </a:t>
            </a:r>
            <a:r>
              <a:rPr lang="hu-HU" sz="1600" dirty="0" err="1"/>
              <a:t>this</a:t>
            </a:r>
            <a:r>
              <a:rPr lang="hu-HU" sz="1600" dirty="0"/>
              <a:t>.</a:t>
            </a:r>
          </a:p>
          <a:p>
            <a:endParaRPr lang="hu-HU" sz="1600"/>
          </a:p>
          <a:p>
            <a:r>
              <a:rPr lang="hu-HU" sz="1600" dirty="0"/>
              <a:t>NOTE</a:t>
            </a:r>
            <a:endParaRPr lang="hu-HU" sz="1600" dirty="0">
              <a:cs typeface="Calibri"/>
            </a:endParaRPr>
          </a:p>
          <a:p>
            <a:r>
              <a:rPr lang="hu-HU" sz="1600" dirty="0" err="1">
                <a:solidFill>
                  <a:srgbClr val="9A3324"/>
                </a:solidFill>
              </a:rPr>
              <a:t>About</a:t>
            </a:r>
            <a:r>
              <a:rPr lang="hu-HU" sz="1600" dirty="0">
                <a:solidFill>
                  <a:srgbClr val="9A3324"/>
                </a:solidFill>
              </a:rPr>
              <a:t> </a:t>
            </a:r>
            <a:r>
              <a:rPr lang="hu-HU" sz="1600" dirty="0" err="1">
                <a:solidFill>
                  <a:srgbClr val="9A3324"/>
                </a:solidFill>
              </a:rPr>
              <a:t>deadlines</a:t>
            </a:r>
            <a:r>
              <a:rPr lang="hu-HU" sz="1600" dirty="0">
                <a:solidFill>
                  <a:srgbClr val="9A3324"/>
                </a:solidFill>
              </a:rPr>
              <a:t> </a:t>
            </a:r>
            <a:r>
              <a:rPr lang="hu-HU" sz="1600" dirty="0" err="1">
                <a:solidFill>
                  <a:srgbClr val="9A3324"/>
                </a:solidFill>
              </a:rPr>
              <a:t>on</a:t>
            </a:r>
            <a:r>
              <a:rPr lang="hu-HU" sz="1600" dirty="0">
                <a:solidFill>
                  <a:srgbClr val="9A3324"/>
                </a:solidFill>
              </a:rPr>
              <a:t> </a:t>
            </a:r>
            <a:r>
              <a:rPr lang="hu-HU" sz="1600" dirty="0" err="1">
                <a:solidFill>
                  <a:srgbClr val="9A3324"/>
                </a:solidFill>
              </a:rPr>
              <a:t>possible</a:t>
            </a:r>
            <a:r>
              <a:rPr lang="hu-HU" sz="1600" dirty="0">
                <a:solidFill>
                  <a:srgbClr val="9A3324"/>
                </a:solidFill>
              </a:rPr>
              <a:t> </a:t>
            </a:r>
            <a:r>
              <a:rPr lang="hu-HU" sz="1600" dirty="0" err="1">
                <a:solidFill>
                  <a:srgbClr val="9A3324"/>
                </a:solidFill>
              </a:rPr>
              <a:t>refund</a:t>
            </a:r>
            <a:r>
              <a:rPr lang="hu-HU" sz="1600" dirty="0">
                <a:solidFill>
                  <a:srgbClr val="9A3324"/>
                </a:solidFill>
              </a:rPr>
              <a:t> </a:t>
            </a:r>
            <a:r>
              <a:rPr lang="hu-HU" sz="1600" dirty="0" err="1">
                <a:solidFill>
                  <a:srgbClr val="9A3324"/>
                </a:solidFill>
              </a:rPr>
              <a:t>cases</a:t>
            </a:r>
            <a:r>
              <a:rPr lang="hu-HU" sz="1600" dirty="0">
                <a:solidFill>
                  <a:srgbClr val="9A3324"/>
                </a:solidFill>
              </a:rPr>
              <a:t> </a:t>
            </a:r>
            <a:r>
              <a:rPr lang="hu-HU" sz="1600" dirty="0" err="1">
                <a:solidFill>
                  <a:srgbClr val="9A3324"/>
                </a:solidFill>
              </a:rPr>
              <a:t>read</a:t>
            </a:r>
            <a:r>
              <a:rPr lang="hu-HU" sz="1600" dirty="0">
                <a:solidFill>
                  <a:srgbClr val="9A3324"/>
                </a:solidFill>
              </a:rPr>
              <a:t> </a:t>
            </a:r>
            <a:r>
              <a:rPr lang="hu-HU" sz="1600" dirty="0" err="1">
                <a:solidFill>
                  <a:srgbClr val="9A3324"/>
                </a:solidFill>
              </a:rPr>
              <a:t>our</a:t>
            </a:r>
            <a:r>
              <a:rPr lang="hu-HU" sz="1600" dirty="0">
                <a:solidFill>
                  <a:srgbClr val="9A3324"/>
                </a:solidFill>
              </a:rPr>
              <a:t> 2nd </a:t>
            </a:r>
            <a:r>
              <a:rPr lang="hu-HU" sz="1600" dirty="0" err="1">
                <a:solidFill>
                  <a:srgbClr val="9A3324"/>
                </a:solidFill>
              </a:rPr>
              <a:t>information</a:t>
            </a:r>
            <a:r>
              <a:rPr lang="hu-HU" sz="1600" dirty="0">
                <a:solidFill>
                  <a:srgbClr val="9A3324"/>
                </a:solidFill>
              </a:rPr>
              <a:t> </a:t>
            </a:r>
            <a:r>
              <a:rPr lang="hu-HU" sz="1600" dirty="0" err="1">
                <a:solidFill>
                  <a:srgbClr val="9A3324"/>
                </a:solidFill>
              </a:rPr>
              <a:t>letter</a:t>
            </a:r>
            <a:r>
              <a:rPr lang="hu-HU" sz="1600" dirty="0">
                <a:solidFill>
                  <a:srgbClr val="9A3324"/>
                </a:solidFill>
              </a:rPr>
              <a:t> (</a:t>
            </a:r>
            <a:r>
              <a:rPr lang="hu-HU" sz="1600" dirty="0" err="1">
                <a:solidFill>
                  <a:srgbClr val="9A3324"/>
                </a:solidFill>
              </a:rPr>
              <a:t>sent</a:t>
            </a:r>
            <a:r>
              <a:rPr lang="hu-HU" sz="1600" dirty="0">
                <a:solidFill>
                  <a:srgbClr val="9A3324"/>
                </a:solidFill>
              </a:rPr>
              <a:t> </a:t>
            </a:r>
            <a:r>
              <a:rPr lang="hu-HU" sz="1600" dirty="0" err="1">
                <a:solidFill>
                  <a:srgbClr val="9A3324"/>
                </a:solidFill>
              </a:rPr>
              <a:t>to</a:t>
            </a:r>
            <a:r>
              <a:rPr lang="hu-HU" sz="1600" dirty="0">
                <a:solidFill>
                  <a:srgbClr val="9A3324"/>
                </a:solidFill>
              </a:rPr>
              <a:t> </a:t>
            </a:r>
            <a:r>
              <a:rPr lang="hu-HU" sz="1600" dirty="0" err="1">
                <a:solidFill>
                  <a:srgbClr val="9A3324"/>
                </a:solidFill>
              </a:rPr>
              <a:t>your</a:t>
            </a:r>
            <a:r>
              <a:rPr lang="hu-HU" sz="1600" dirty="0">
                <a:solidFill>
                  <a:srgbClr val="9A3324"/>
                </a:solidFill>
              </a:rPr>
              <a:t> email </a:t>
            </a:r>
            <a:r>
              <a:rPr lang="hu-HU" sz="1600" dirty="0" err="1">
                <a:solidFill>
                  <a:srgbClr val="9A3324"/>
                </a:solidFill>
              </a:rPr>
              <a:t>address</a:t>
            </a:r>
            <a:r>
              <a:rPr lang="hu-HU" sz="1600" dirty="0">
                <a:solidFill>
                  <a:srgbClr val="9A3324"/>
                </a:solidFill>
              </a:rPr>
              <a:t> </a:t>
            </a:r>
            <a:r>
              <a:rPr lang="hu-HU" sz="1600" dirty="0" err="1">
                <a:solidFill>
                  <a:srgbClr val="9A3324"/>
                </a:solidFill>
              </a:rPr>
              <a:t>given</a:t>
            </a:r>
            <a:r>
              <a:rPr lang="hu-HU" sz="1600" dirty="0">
                <a:solidFill>
                  <a:srgbClr val="9A3324"/>
                </a:solidFill>
              </a:rPr>
              <a:t> in </a:t>
            </a:r>
            <a:r>
              <a:rPr lang="hu-HU" sz="1600" dirty="0" err="1">
                <a:solidFill>
                  <a:srgbClr val="9A3324"/>
                </a:solidFill>
              </a:rPr>
              <a:t>Dream</a:t>
            </a:r>
            <a:r>
              <a:rPr lang="hu-HU" sz="1600" dirty="0">
                <a:solidFill>
                  <a:srgbClr val="9A3324"/>
                </a:solidFill>
              </a:rPr>
              <a:t> </a:t>
            </a:r>
            <a:r>
              <a:rPr lang="hu-HU" sz="1600" dirty="0" err="1">
                <a:solidFill>
                  <a:srgbClr val="9A3324"/>
                </a:solidFill>
              </a:rPr>
              <a:t>Apply</a:t>
            </a:r>
            <a:r>
              <a:rPr lang="hu-HU" sz="1600" dirty="0">
                <a:solidFill>
                  <a:srgbClr val="9A3324"/>
                </a:solidFill>
              </a:rPr>
              <a:t>) </a:t>
            </a:r>
            <a:endParaRPr lang="hu-HU" sz="1600" dirty="0">
              <a:solidFill>
                <a:srgbClr val="9A3324"/>
              </a:solidFill>
              <a:cs typeface="Calibri"/>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2" name="Freeform 23">
            <a:extLst>
              <a:ext uri="{FF2B5EF4-FFF2-40B4-BE49-F238E27FC236}">
                <a16:creationId xmlns:a16="http://schemas.microsoft.com/office/drawing/2014/main" id="{5A7F7A3C-2B3F-47CD-8A42-6FBA811F9DC9}"/>
              </a:ext>
            </a:extLst>
          </p:cNvPr>
          <p:cNvSpPr/>
          <p:nvPr/>
        </p:nvSpPr>
        <p:spPr>
          <a:xfrm>
            <a:off x="457200" y="209360"/>
            <a:ext cx="7696200" cy="547759"/>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85725" lvl="0">
              <a:lnSpc>
                <a:spcPts val="2200"/>
              </a:lnSpc>
            </a:pPr>
            <a:r>
              <a:rPr lang="hu-HU" sz="2500">
                <a:solidFill>
                  <a:prstClr val="black"/>
                </a:solidFill>
                <a:latin typeface="Open Sans" panose="020B0604020202020204" charset="0"/>
                <a:ea typeface="Open Sans" panose="020B0604020202020204" charset="0"/>
                <a:cs typeface="Open Sans" panose="020B0604020202020204" charset="0"/>
              </a:rPr>
              <a:t>Some important facts about your </a:t>
            </a:r>
            <a:r>
              <a:rPr lang="hu-HU" sz="2500" err="1">
                <a:solidFill>
                  <a:prstClr val="black"/>
                </a:solidFill>
                <a:latin typeface="Open Sans" panose="020B0604020202020204" charset="0"/>
                <a:ea typeface="Open Sans" panose="020B0604020202020204" charset="0"/>
                <a:cs typeface="Open Sans" panose="020B0604020202020204" charset="0"/>
              </a:rPr>
              <a:t>tuition</a:t>
            </a:r>
            <a:r>
              <a:rPr lang="hu-HU" sz="2500">
                <a:solidFill>
                  <a:prstClr val="black"/>
                </a:solidFill>
                <a:latin typeface="Open Sans" panose="020B0604020202020204" charset="0"/>
                <a:ea typeface="Open Sans" panose="020B0604020202020204" charset="0"/>
                <a:cs typeface="Open Sans" panose="020B0604020202020204" charset="0"/>
              </a:rPr>
              <a:t> </a:t>
            </a:r>
            <a:r>
              <a:rPr lang="hu-HU" sz="2500" err="1">
                <a:solidFill>
                  <a:prstClr val="black"/>
                </a:solidFill>
                <a:latin typeface="Open Sans" panose="020B0604020202020204" charset="0"/>
                <a:ea typeface="Open Sans" panose="020B0604020202020204" charset="0"/>
                <a:cs typeface="Open Sans" panose="020B0604020202020204" charset="0"/>
              </a:rPr>
              <a:t>fee</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3" name="Szövegdoboz 10">
            <a:extLst>
              <a:ext uri="{FF2B5EF4-FFF2-40B4-BE49-F238E27FC236}">
                <a16:creationId xmlns:a16="http://schemas.microsoft.com/office/drawing/2014/main" id="{B498CDFB-CB43-61F8-1DCC-72FC2DB9CA96}"/>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39112221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9">
            <a:extLst>
              <a:ext uri="{FF2B5EF4-FFF2-40B4-BE49-F238E27FC236}">
                <a16:creationId xmlns:a16="http://schemas.microsoft.com/office/drawing/2014/main" id="{F80A159C-BA09-476E-9E4B-B29D24BB48A8}"/>
              </a:ext>
            </a:extLst>
          </p:cNvPr>
          <p:cNvSpPr/>
          <p:nvPr/>
        </p:nvSpPr>
        <p:spPr>
          <a:xfrm>
            <a:off x="418319" y="1209051"/>
            <a:ext cx="6362199" cy="472240"/>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anchor="ctr"/>
          <a:lstStyle/>
          <a:p>
            <a:r>
              <a:rPr lang="hu-HU" sz="1600" b="1" dirty="0" err="1">
                <a:solidFill>
                  <a:srgbClr val="71292D"/>
                </a:solidFill>
              </a:rPr>
              <a:t>Use</a:t>
            </a:r>
            <a:r>
              <a:rPr lang="hu-HU" sz="1600" b="1" dirty="0">
                <a:solidFill>
                  <a:srgbClr val="71292D"/>
                </a:solidFill>
              </a:rPr>
              <a:t> </a:t>
            </a:r>
            <a:r>
              <a:rPr lang="hu-HU" sz="1600" b="1" dirty="0" err="1">
                <a:solidFill>
                  <a:srgbClr val="71292D"/>
                </a:solidFill>
              </a:rPr>
              <a:t>Wi</a:t>
            </a:r>
            <a:r>
              <a:rPr lang="hu-HU" sz="1600" b="1" dirty="0">
                <a:solidFill>
                  <a:srgbClr val="71292D"/>
                </a:solidFill>
              </a:rPr>
              <a:t>-Fi </a:t>
            </a:r>
            <a:r>
              <a:rPr lang="hu-HU" sz="1600" b="1" dirty="0" err="1">
                <a:solidFill>
                  <a:srgbClr val="71292D"/>
                </a:solidFill>
              </a:rPr>
              <a:t>at</a:t>
            </a:r>
            <a:r>
              <a:rPr lang="hu-HU" sz="1600" b="1" dirty="0">
                <a:solidFill>
                  <a:srgbClr val="71292D"/>
                </a:solidFill>
              </a:rPr>
              <a:t> </a:t>
            </a:r>
            <a:r>
              <a:rPr lang="hu-HU" sz="1600" b="1" dirty="0" err="1">
                <a:solidFill>
                  <a:srgbClr val="71292D"/>
                </a:solidFill>
              </a:rPr>
              <a:t>the</a:t>
            </a:r>
            <a:r>
              <a:rPr lang="hu-HU" sz="1600" b="1" dirty="0">
                <a:solidFill>
                  <a:srgbClr val="71292D"/>
                </a:solidFill>
              </a:rPr>
              <a:t> campus</a:t>
            </a:r>
            <a:endParaRPr lang="hu-HU" sz="1600" dirty="0">
              <a:solidFill>
                <a:srgbClr val="FF0000"/>
              </a:solidFill>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2" name="Freeform 23">
            <a:extLst>
              <a:ext uri="{FF2B5EF4-FFF2-40B4-BE49-F238E27FC236}">
                <a16:creationId xmlns:a16="http://schemas.microsoft.com/office/drawing/2014/main" id="{5A7F7A3C-2B3F-47CD-8A42-6FBA811F9DC9}"/>
              </a:ext>
            </a:extLst>
          </p:cNvPr>
          <p:cNvSpPr/>
          <p:nvPr/>
        </p:nvSpPr>
        <p:spPr>
          <a:xfrm>
            <a:off x="457200" y="209360"/>
            <a:ext cx="7696200" cy="547759"/>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85725" lvl="0">
              <a:lnSpc>
                <a:spcPts val="2200"/>
              </a:lnSpc>
            </a:pPr>
            <a:r>
              <a:rPr lang="hu-HU" sz="2500">
                <a:solidFill>
                  <a:prstClr val="black"/>
                </a:solidFill>
                <a:latin typeface="Open Sans" panose="020B0604020202020204" charset="0"/>
                <a:ea typeface="Open Sans" panose="020B0604020202020204" charset="0"/>
                <a:cs typeface="Open Sans" panose="020B0604020202020204" charset="0"/>
              </a:rPr>
              <a:t>Technical issues, and other </a:t>
            </a:r>
            <a:r>
              <a:rPr lang="hu-HU" sz="2500" err="1">
                <a:solidFill>
                  <a:prstClr val="black"/>
                </a:solidFill>
                <a:latin typeface="Open Sans" panose="020B0604020202020204" charset="0"/>
                <a:ea typeface="Open Sans" panose="020B0604020202020204" charset="0"/>
                <a:cs typeface="Open Sans" panose="020B0604020202020204" charset="0"/>
              </a:rPr>
              <a:t>practical</a:t>
            </a:r>
            <a:r>
              <a:rPr lang="hu-HU" sz="2500">
                <a:solidFill>
                  <a:prstClr val="black"/>
                </a:solidFill>
                <a:latin typeface="Open Sans" panose="020B0604020202020204" charset="0"/>
                <a:ea typeface="Open Sans" panose="020B0604020202020204" charset="0"/>
                <a:cs typeface="Open Sans" panose="020B0604020202020204" charset="0"/>
              </a:rPr>
              <a:t> </a:t>
            </a:r>
            <a:r>
              <a:rPr lang="hu-HU" sz="2500" err="1">
                <a:solidFill>
                  <a:prstClr val="black"/>
                </a:solidFill>
                <a:latin typeface="Open Sans" panose="020B0604020202020204" charset="0"/>
                <a:ea typeface="Open Sans" panose="020B0604020202020204" charset="0"/>
                <a:cs typeface="Open Sans" panose="020B0604020202020204" charset="0"/>
              </a:rPr>
              <a:t>matters</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6" name="Freeform 19">
            <a:extLst>
              <a:ext uri="{FF2B5EF4-FFF2-40B4-BE49-F238E27FC236}">
                <a16:creationId xmlns:a16="http://schemas.microsoft.com/office/drawing/2014/main" id="{F80A159C-BA09-476E-9E4B-B29D24BB48A8}"/>
              </a:ext>
            </a:extLst>
          </p:cNvPr>
          <p:cNvSpPr/>
          <p:nvPr/>
        </p:nvSpPr>
        <p:spPr>
          <a:xfrm>
            <a:off x="418319" y="1925267"/>
            <a:ext cx="6324600" cy="2313580"/>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anchor="ctr"/>
          <a:lstStyle/>
          <a:p>
            <a:pPr algn="ctr"/>
            <a:r>
              <a:rPr lang="hu-HU" sz="1600" dirty="0" err="1"/>
              <a:t>You</a:t>
            </a:r>
            <a:r>
              <a:rPr lang="hu-HU" sz="1600" dirty="0"/>
              <a:t> </a:t>
            </a:r>
            <a:r>
              <a:rPr lang="hu-HU" sz="1600" dirty="0" err="1"/>
              <a:t>can</a:t>
            </a:r>
            <a:r>
              <a:rPr lang="hu-HU" sz="1600" dirty="0"/>
              <a:t> </a:t>
            </a:r>
            <a:r>
              <a:rPr lang="hu-HU" sz="1600" dirty="0" err="1"/>
              <a:t>use</a:t>
            </a:r>
            <a:r>
              <a:rPr lang="hu-HU" sz="1600" dirty="0"/>
              <a:t> </a:t>
            </a:r>
            <a:r>
              <a:rPr lang="hu-HU" sz="1600" dirty="0" err="1"/>
              <a:t>the</a:t>
            </a:r>
            <a:r>
              <a:rPr lang="hu-HU" sz="1600" dirty="0"/>
              <a:t> </a:t>
            </a:r>
            <a:r>
              <a:rPr lang="hu-HU" sz="1600" dirty="0" err="1"/>
              <a:t>wi</a:t>
            </a:r>
            <a:r>
              <a:rPr lang="hu-HU" sz="1600" dirty="0"/>
              <a:t>-fi </a:t>
            </a:r>
            <a:r>
              <a:rPr lang="hu-HU" sz="1600" dirty="0" err="1"/>
              <a:t>at</a:t>
            </a:r>
            <a:r>
              <a:rPr lang="hu-HU" sz="1600" dirty="0"/>
              <a:t> </a:t>
            </a:r>
            <a:r>
              <a:rPr lang="hu-HU" sz="1600" dirty="0" err="1"/>
              <a:t>the</a:t>
            </a:r>
            <a:r>
              <a:rPr lang="hu-HU" sz="1600" dirty="0"/>
              <a:t> </a:t>
            </a:r>
            <a:r>
              <a:rPr lang="hu-HU" sz="1600" dirty="0" err="1"/>
              <a:t>university</a:t>
            </a:r>
            <a:r>
              <a:rPr lang="hu-HU" sz="1600" dirty="0"/>
              <a:t> </a:t>
            </a:r>
            <a:r>
              <a:rPr lang="hu-HU" sz="1600" dirty="0" err="1"/>
              <a:t>if</a:t>
            </a:r>
            <a:r>
              <a:rPr lang="hu-HU" sz="1600" dirty="0"/>
              <a:t> </a:t>
            </a:r>
            <a:r>
              <a:rPr lang="hu-HU" sz="1600" dirty="0" err="1"/>
              <a:t>you</a:t>
            </a:r>
            <a:r>
              <a:rPr lang="hu-HU" sz="1600" dirty="0"/>
              <a:t> </a:t>
            </a:r>
            <a:r>
              <a:rPr lang="hu-HU" sz="1600" dirty="0" err="1"/>
              <a:t>ask</a:t>
            </a:r>
            <a:r>
              <a:rPr lang="hu-HU" sz="1600" dirty="0"/>
              <a:t> </a:t>
            </a:r>
            <a:r>
              <a:rPr lang="hu-HU" sz="1600" dirty="0" err="1"/>
              <a:t>for</a:t>
            </a:r>
            <a:r>
              <a:rPr lang="hu-HU" sz="1600" dirty="0"/>
              <a:t> a </a:t>
            </a:r>
            <a:r>
              <a:rPr lang="hu-HU" sz="1600" dirty="0" err="1"/>
              <a:t>username</a:t>
            </a:r>
            <a:r>
              <a:rPr lang="hu-HU" sz="1600" dirty="0"/>
              <a:t> and </a:t>
            </a:r>
            <a:r>
              <a:rPr lang="hu-HU" sz="1600" dirty="0" err="1"/>
              <a:t>password</a:t>
            </a:r>
            <a:r>
              <a:rPr lang="hu-HU" sz="1600" dirty="0"/>
              <a:t>.</a:t>
            </a:r>
          </a:p>
          <a:p>
            <a:pPr algn="ctr"/>
            <a:r>
              <a:rPr lang="hu-HU" sz="1600" dirty="0" err="1"/>
              <a:t>For</a:t>
            </a:r>
            <a:r>
              <a:rPr lang="hu-HU" sz="1600" dirty="0"/>
              <a:t> </a:t>
            </a:r>
            <a:r>
              <a:rPr lang="hu-HU" sz="1600" dirty="0" err="1"/>
              <a:t>requiring</a:t>
            </a:r>
            <a:r>
              <a:rPr lang="hu-HU" sz="1600" dirty="0"/>
              <a:t> a </a:t>
            </a:r>
            <a:r>
              <a:rPr lang="hu-HU" sz="1600" dirty="0" err="1"/>
              <a:t>username</a:t>
            </a:r>
            <a:r>
              <a:rPr lang="hu-HU" sz="1600" dirty="0"/>
              <a:t> and a </a:t>
            </a:r>
            <a:r>
              <a:rPr lang="hu-HU" sz="1600" dirty="0" err="1"/>
              <a:t>password</a:t>
            </a:r>
            <a:r>
              <a:rPr lang="hu-HU" sz="1600" dirty="0"/>
              <a:t>, </a:t>
            </a:r>
            <a:r>
              <a:rPr lang="hu-HU" sz="1600" dirty="0" err="1"/>
              <a:t>you</a:t>
            </a:r>
            <a:r>
              <a:rPr lang="hu-HU" sz="1600" dirty="0"/>
              <a:t> </a:t>
            </a:r>
            <a:r>
              <a:rPr lang="hu-HU" sz="1600" dirty="0" err="1"/>
              <a:t>need</a:t>
            </a:r>
            <a:r>
              <a:rPr lang="hu-HU" sz="1600" dirty="0"/>
              <a:t> </a:t>
            </a:r>
            <a:r>
              <a:rPr lang="hu-HU" sz="1600" dirty="0" err="1"/>
              <a:t>your</a:t>
            </a:r>
            <a:r>
              <a:rPr lang="hu-HU" sz="1600" dirty="0"/>
              <a:t> </a:t>
            </a:r>
            <a:r>
              <a:rPr lang="hu-HU" sz="1600" dirty="0" err="1"/>
              <a:t>Neptun</a:t>
            </a:r>
            <a:r>
              <a:rPr lang="hu-HU" sz="1600" dirty="0"/>
              <a:t> ID (</a:t>
            </a:r>
            <a:r>
              <a:rPr lang="hu-HU" sz="1600" dirty="0" err="1"/>
              <a:t>code</a:t>
            </a:r>
            <a:r>
              <a:rPr lang="hu-HU" sz="1600" dirty="0"/>
              <a:t>) and </a:t>
            </a:r>
            <a:r>
              <a:rPr lang="hu-HU" sz="1600" dirty="0" err="1"/>
              <a:t>password</a:t>
            </a:r>
            <a:endParaRPr lang="hu-HU" sz="1600" dirty="0"/>
          </a:p>
          <a:p>
            <a:pPr algn="ctr"/>
            <a:endParaRPr lang="hu-HU" sz="1600" dirty="0"/>
          </a:p>
          <a:p>
            <a:pPr algn="ctr"/>
            <a:r>
              <a:rPr lang="hu-HU" sz="1600" dirty="0" err="1"/>
              <a:t>On</a:t>
            </a:r>
            <a:r>
              <a:rPr lang="hu-HU" sz="1600" dirty="0"/>
              <a:t> </a:t>
            </a:r>
            <a:r>
              <a:rPr lang="hu-HU" sz="1600" dirty="0" err="1"/>
              <a:t>how</a:t>
            </a:r>
            <a:r>
              <a:rPr lang="hu-HU" sz="1600" dirty="0"/>
              <a:t> </a:t>
            </a:r>
            <a:r>
              <a:rPr lang="hu-HU" sz="1600" dirty="0" err="1"/>
              <a:t>to</a:t>
            </a:r>
            <a:r>
              <a:rPr lang="hu-HU" sz="1600" dirty="0"/>
              <a:t> </a:t>
            </a:r>
            <a:r>
              <a:rPr lang="hu-HU" sz="1600" dirty="0" err="1"/>
              <a:t>ask</a:t>
            </a:r>
            <a:r>
              <a:rPr lang="hu-HU" sz="1600" dirty="0"/>
              <a:t> </a:t>
            </a:r>
            <a:r>
              <a:rPr lang="hu-HU" sz="1600" dirty="0" err="1"/>
              <a:t>for</a:t>
            </a:r>
            <a:r>
              <a:rPr lang="hu-HU" sz="1600" dirty="0"/>
              <a:t> </a:t>
            </a:r>
            <a:r>
              <a:rPr lang="hu-HU" sz="1600" dirty="0" err="1"/>
              <a:t>the</a:t>
            </a:r>
            <a:r>
              <a:rPr lang="hu-HU" sz="1600" dirty="0"/>
              <a:t> </a:t>
            </a:r>
            <a:r>
              <a:rPr lang="hu-HU" sz="1600" dirty="0" err="1"/>
              <a:t>wi</a:t>
            </a:r>
            <a:r>
              <a:rPr lang="hu-HU" sz="1600" dirty="0"/>
              <a:t>-fi and </a:t>
            </a:r>
            <a:r>
              <a:rPr lang="hu-HU" sz="1600" dirty="0" err="1"/>
              <a:t>set</a:t>
            </a:r>
            <a:r>
              <a:rPr lang="hu-HU" sz="1600" dirty="0"/>
              <a:t> </a:t>
            </a:r>
            <a:r>
              <a:rPr lang="hu-HU" sz="1600" dirty="0" err="1"/>
              <a:t>it</a:t>
            </a:r>
            <a:r>
              <a:rPr lang="hu-HU" sz="1600" dirty="0"/>
              <a:t> </a:t>
            </a:r>
            <a:r>
              <a:rPr lang="hu-HU" sz="1600" dirty="0" err="1"/>
              <a:t>up</a:t>
            </a:r>
            <a:r>
              <a:rPr lang="hu-HU" sz="1600" dirty="0"/>
              <a:t>:</a:t>
            </a:r>
          </a:p>
          <a:p>
            <a:pPr algn="ctr"/>
            <a:r>
              <a:rPr lang="hu-HU" sz="1600" b="1" dirty="0" err="1"/>
              <a:t>Step</a:t>
            </a:r>
            <a:r>
              <a:rPr lang="hu-HU" sz="1600" b="1" dirty="0"/>
              <a:t> 1.</a:t>
            </a:r>
            <a:r>
              <a:rPr lang="hu-HU" sz="1600" dirty="0"/>
              <a:t> IIG ID: </a:t>
            </a:r>
            <a:r>
              <a:rPr lang="hu-HU" sz="1600" dirty="0">
                <a:hlinkClick r:id="rId4"/>
              </a:rPr>
              <a:t>https://www.elte.hu/en/it-support</a:t>
            </a:r>
            <a:endParaRPr lang="hu-HU" sz="1600" dirty="0"/>
          </a:p>
          <a:p>
            <a:pPr algn="ctr"/>
            <a:r>
              <a:rPr lang="hu-HU" sz="1600" b="1" dirty="0" err="1"/>
              <a:t>Step</a:t>
            </a:r>
            <a:r>
              <a:rPr lang="hu-HU" sz="1600" b="1" dirty="0"/>
              <a:t> 2.</a:t>
            </a:r>
            <a:r>
              <a:rPr lang="hu-HU" sz="1600" dirty="0"/>
              <a:t> </a:t>
            </a:r>
            <a:r>
              <a:rPr lang="hu-HU" sz="1600" dirty="0" err="1"/>
              <a:t>Setting</a:t>
            </a:r>
            <a:r>
              <a:rPr lang="hu-HU" sz="1600" dirty="0"/>
              <a:t> </a:t>
            </a:r>
            <a:r>
              <a:rPr lang="hu-HU" sz="1600" dirty="0" err="1"/>
              <a:t>up</a:t>
            </a:r>
            <a:r>
              <a:rPr lang="hu-HU" sz="1600" dirty="0"/>
              <a:t> </a:t>
            </a:r>
            <a:r>
              <a:rPr lang="hu-HU" sz="1600" dirty="0" err="1"/>
              <a:t>the</a:t>
            </a:r>
            <a:r>
              <a:rPr lang="hu-HU" sz="1600" dirty="0"/>
              <a:t> </a:t>
            </a:r>
            <a:r>
              <a:rPr lang="hu-HU" sz="1600" dirty="0" err="1"/>
              <a:t>Wi</a:t>
            </a:r>
            <a:r>
              <a:rPr lang="hu-HU" sz="1600" dirty="0"/>
              <a:t>-Fi </a:t>
            </a:r>
            <a:r>
              <a:rPr lang="hu-HU" sz="1600" dirty="0" err="1"/>
              <a:t>conenction</a:t>
            </a:r>
            <a:r>
              <a:rPr lang="hu-HU" sz="1600" dirty="0"/>
              <a:t>: </a:t>
            </a:r>
            <a:r>
              <a:rPr lang="hu-HU" sz="1600" dirty="0">
                <a:hlinkClick r:id="rId5"/>
              </a:rPr>
              <a:t>https://btk.elte.hu/en/content/it-support.t.5128?m=350</a:t>
            </a:r>
            <a:r>
              <a:rPr lang="hu-HU" sz="1600" dirty="0"/>
              <a:t> </a:t>
            </a:r>
          </a:p>
        </p:txBody>
      </p:sp>
      <p:pic>
        <p:nvPicPr>
          <p:cNvPr id="9" name="Kép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072" y="2729898"/>
            <a:ext cx="1791511" cy="731582"/>
          </a:xfrm>
          <a:prstGeom prst="rect">
            <a:avLst/>
          </a:prstGeom>
        </p:spPr>
      </p:pic>
      <p:sp>
        <p:nvSpPr>
          <p:cNvPr id="3" name="Szövegdoboz 10">
            <a:extLst>
              <a:ext uri="{FF2B5EF4-FFF2-40B4-BE49-F238E27FC236}">
                <a16:creationId xmlns:a16="http://schemas.microsoft.com/office/drawing/2014/main" id="{BF3916F6-BEB5-E88B-9AE6-E13F260A6275}"/>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2072934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9">
            <a:extLst>
              <a:ext uri="{FF2B5EF4-FFF2-40B4-BE49-F238E27FC236}">
                <a16:creationId xmlns:a16="http://schemas.microsoft.com/office/drawing/2014/main" id="{F80A159C-BA09-476E-9E4B-B29D24BB48A8}"/>
              </a:ext>
            </a:extLst>
          </p:cNvPr>
          <p:cNvSpPr/>
          <p:nvPr/>
        </p:nvSpPr>
        <p:spPr>
          <a:xfrm>
            <a:off x="1600200" y="1276350"/>
            <a:ext cx="6477000" cy="1676399"/>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anchor="ctr"/>
          <a:lstStyle/>
          <a:p>
            <a:pPr marL="285750" indent="-285750">
              <a:buFont typeface="Arial" panose="020B0604020202020204" pitchFamily="34" charset="0"/>
              <a:buChar char="•"/>
            </a:pPr>
            <a:r>
              <a:rPr lang="hu-HU" sz="2000"/>
              <a:t>Building R on the campus (Rákóczi út 5) or</a:t>
            </a:r>
          </a:p>
          <a:p>
            <a:pPr marL="285750" indent="-285750">
              <a:spcAft>
                <a:spcPts val="1800"/>
              </a:spcAft>
              <a:buFont typeface="Arial" panose="020B0604020202020204" pitchFamily="34" charset="0"/>
              <a:buChar char="•"/>
            </a:pPr>
            <a:r>
              <a:rPr lang="hu-HU" sz="2000"/>
              <a:t>Kálvin square, 5-8 min walk from the campus:</a:t>
            </a:r>
          </a:p>
          <a:p>
            <a:pPr marL="971550" lvl="3" indent="-285750">
              <a:buFont typeface="Arial" panose="020B0604020202020204" pitchFamily="34" charset="0"/>
              <a:buChar char="•"/>
            </a:pPr>
            <a:r>
              <a:rPr lang="hu-HU" sz="2000"/>
              <a:t>Mini Copy</a:t>
            </a:r>
          </a:p>
          <a:p>
            <a:pPr marL="971550" lvl="3" indent="-285750">
              <a:buFont typeface="Arial" panose="020B0604020202020204" pitchFamily="34" charset="0"/>
              <a:buChar char="•"/>
            </a:pPr>
            <a:r>
              <a:rPr lang="hu-HU" sz="2000"/>
              <a:t>Copy Guru</a:t>
            </a:r>
            <a:endParaRPr lang="hu-HU" sz="2000">
              <a:solidFill>
                <a:srgbClr val="FF0000"/>
              </a:solidFill>
            </a:endParaRP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2" name="Freeform 23">
            <a:extLst>
              <a:ext uri="{FF2B5EF4-FFF2-40B4-BE49-F238E27FC236}">
                <a16:creationId xmlns:a16="http://schemas.microsoft.com/office/drawing/2014/main" id="{5A7F7A3C-2B3F-47CD-8A42-6FBA811F9DC9}"/>
              </a:ext>
            </a:extLst>
          </p:cNvPr>
          <p:cNvSpPr/>
          <p:nvPr/>
        </p:nvSpPr>
        <p:spPr>
          <a:xfrm>
            <a:off x="457200" y="209360"/>
            <a:ext cx="7696200" cy="547759"/>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anchor="ctr"/>
          <a:lstStyle/>
          <a:p>
            <a:pPr marL="85725" lvl="0">
              <a:lnSpc>
                <a:spcPts val="2200"/>
              </a:lnSpc>
            </a:pPr>
            <a:r>
              <a:rPr lang="hu-HU" sz="2500" err="1">
                <a:solidFill>
                  <a:prstClr val="black"/>
                </a:solidFill>
                <a:latin typeface="Open Sans" panose="020B0604020202020204" charset="0"/>
                <a:ea typeface="Open Sans" panose="020B0604020202020204" charset="0"/>
                <a:cs typeface="Open Sans" panose="020B0604020202020204" charset="0"/>
              </a:rPr>
              <a:t>Copy</a:t>
            </a:r>
            <a:r>
              <a:rPr lang="hu-HU" sz="2500">
                <a:solidFill>
                  <a:prstClr val="black"/>
                </a:solidFill>
                <a:latin typeface="Open Sans" panose="020B0604020202020204" charset="0"/>
                <a:ea typeface="Open Sans" panose="020B0604020202020204" charset="0"/>
                <a:cs typeface="Open Sans" panose="020B0604020202020204" charset="0"/>
              </a:rPr>
              <a:t> </a:t>
            </a:r>
            <a:r>
              <a:rPr lang="hu-HU" sz="2500" err="1">
                <a:solidFill>
                  <a:prstClr val="black"/>
                </a:solidFill>
                <a:latin typeface="Open Sans" panose="020B0604020202020204" charset="0"/>
                <a:ea typeface="Open Sans" panose="020B0604020202020204" charset="0"/>
                <a:cs typeface="Open Sans" panose="020B0604020202020204" charset="0"/>
              </a:rPr>
              <a:t>shops</a:t>
            </a:r>
            <a:endParaRPr lang="en-US" sz="2500">
              <a:solidFill>
                <a:prstClr val="black"/>
              </a:solidFill>
              <a:latin typeface="Open Sans" panose="020B0604020202020204" charset="0"/>
              <a:ea typeface="Open Sans" panose="020B0604020202020204" charset="0"/>
              <a:cs typeface="Open Sans" panose="020B0604020202020204" charset="0"/>
            </a:endParaRPr>
          </a:p>
        </p:txBody>
      </p:sp>
      <p:sp>
        <p:nvSpPr>
          <p:cNvPr id="3" name="Szövegdoboz 10">
            <a:extLst>
              <a:ext uri="{FF2B5EF4-FFF2-40B4-BE49-F238E27FC236}">
                <a16:creationId xmlns:a16="http://schemas.microsoft.com/office/drawing/2014/main" id="{732685BB-9EE4-3D8D-1D95-A1B8DC22FE64}"/>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39608256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36" name="Szövegdoboz 35"/>
          <p:cNvSpPr txBox="1"/>
          <p:nvPr/>
        </p:nvSpPr>
        <p:spPr>
          <a:xfrm>
            <a:off x="7443788" y="4698371"/>
            <a:ext cx="1507330" cy="307777"/>
          </a:xfrm>
          <a:prstGeom prst="rect">
            <a:avLst/>
          </a:prstGeom>
          <a:noFill/>
        </p:spPr>
        <p:txBody>
          <a:bodyPr wrap="square" rtlCol="0">
            <a:spAutoFit/>
          </a:bodyPr>
          <a:lstStyle/>
          <a:p>
            <a:r>
              <a:rPr lang="hu-HU" sz="1400" dirty="0" err="1">
                <a:solidFill>
                  <a:schemeClr val="bg1"/>
                </a:solidFill>
                <a:latin typeface="Goldenbook" panose="02070502060405060302" charset="-18"/>
                <a:ea typeface="Open Sans" panose="020B0604020202020204" charset="0"/>
                <a:cs typeface="Open Sans" panose="020B0604020202020204" charset="0"/>
              </a:rPr>
              <a:t>Orientation</a:t>
            </a:r>
            <a:r>
              <a:rPr lang="hu-HU" sz="1400" dirty="0">
                <a:solidFill>
                  <a:schemeClr val="bg1"/>
                </a:solidFill>
                <a:latin typeface="Goldenbook" panose="02070502060405060302" charset="-18"/>
                <a:ea typeface="Open Sans" panose="020B0604020202020204" charset="0"/>
                <a:cs typeface="Open Sans" panose="020B0604020202020204" charset="0"/>
              </a:rPr>
              <a:t> </a:t>
            </a:r>
            <a:r>
              <a:rPr lang="hu-HU" sz="1400" dirty="0" err="1">
                <a:solidFill>
                  <a:schemeClr val="bg1"/>
                </a:solidFill>
                <a:latin typeface="Goldenbook" panose="02070502060405060302" charset="-18"/>
                <a:ea typeface="Open Sans" panose="020B0604020202020204" charset="0"/>
                <a:cs typeface="Open Sans" panose="020B0604020202020204" charset="0"/>
              </a:rPr>
              <a:t>Days</a:t>
            </a:r>
            <a:endParaRPr lang="hu-HU" sz="1400" dirty="0">
              <a:solidFill>
                <a:schemeClr val="bg1"/>
              </a:solidFill>
              <a:latin typeface="Goldenbook" panose="02070502060405060302" charset="-18"/>
              <a:ea typeface="Open Sans" panose="020B0604020202020204" charset="0"/>
              <a:cs typeface="Open Sans" panose="020B0604020202020204" charset="0"/>
            </a:endParaRPr>
          </a:p>
        </p:txBody>
      </p:sp>
      <p:sp>
        <p:nvSpPr>
          <p:cNvPr id="5" name="Téglalap 4"/>
          <p:cNvSpPr/>
          <p:nvPr/>
        </p:nvSpPr>
        <p:spPr>
          <a:xfrm>
            <a:off x="304800" y="501841"/>
            <a:ext cx="4648200" cy="497373"/>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solidFill>
                <a:schemeClr val="tx1"/>
              </a:solidFill>
              <a:latin typeface="Open Sans" panose="020B0604020202020204" charset="0"/>
              <a:ea typeface="Open Sans" panose="020B0604020202020204" charset="0"/>
              <a:cs typeface="Open Sans" panose="020B0604020202020204" charset="0"/>
            </a:endParaRPr>
          </a:p>
          <a:p>
            <a:r>
              <a:rPr lang="hu-HU" sz="1600" b="1">
                <a:solidFill>
                  <a:schemeClr val="bg1"/>
                </a:solidFill>
                <a:latin typeface="Open Sans" panose="020B0604020202020204" charset="0"/>
                <a:ea typeface="Open Sans" panose="020B0604020202020204" charset="0"/>
                <a:cs typeface="Open Sans" panose="020B0604020202020204" charset="0"/>
              </a:rPr>
              <a:t>WELCOME &amp; INFORMATION DAYS</a:t>
            </a:r>
            <a:endParaRPr lang="en-US" sz="1600" b="1">
              <a:solidFill>
                <a:schemeClr val="bg1"/>
              </a:solidFill>
              <a:latin typeface="Open Sans" panose="020B0604020202020204" charset="0"/>
              <a:ea typeface="Open Sans" panose="020B0604020202020204" charset="0"/>
              <a:cs typeface="Open Sans" panose="020B0604020202020204" charset="0"/>
            </a:endParaRPr>
          </a:p>
          <a:p>
            <a:endParaRPr lang="en-US" sz="1600">
              <a:solidFill>
                <a:schemeClr val="tx1"/>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1939184" y="1352550"/>
            <a:ext cx="4638261" cy="874227"/>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hu-HU" sz="1600" err="1">
                <a:solidFill>
                  <a:schemeClr val="tx1"/>
                </a:solidFill>
                <a:latin typeface="Open Sans" panose="020B0604020202020204" charset="0"/>
                <a:ea typeface="Open Sans" panose="020B0604020202020204" charset="0"/>
                <a:cs typeface="Open Sans" panose="020B0604020202020204" charset="0"/>
              </a:rPr>
              <a:t>Programme</a:t>
            </a:r>
            <a:r>
              <a:rPr lang="hu-HU" sz="1600">
                <a:solidFill>
                  <a:schemeClr val="tx1"/>
                </a:solidFill>
                <a:latin typeface="Open Sans" panose="020B0604020202020204" charset="0"/>
                <a:ea typeface="Open Sans" panose="020B0604020202020204" charset="0"/>
                <a:cs typeface="Open Sans" panose="020B0604020202020204" charset="0"/>
              </a:rPr>
              <a:t>:</a:t>
            </a:r>
          </a:p>
          <a:p>
            <a:pPr marL="285750" indent="-285750">
              <a:buFont typeface="Arial" panose="020B0604020202020204" pitchFamily="34" charset="0"/>
              <a:buChar char="•"/>
            </a:pPr>
            <a:r>
              <a:rPr lang="en-US" sz="1400">
                <a:solidFill>
                  <a:schemeClr val="tx1"/>
                </a:solidFill>
                <a:latin typeface="Open Sans" panose="020B0604020202020204" charset="0"/>
                <a:ea typeface="Open Sans" panose="020B0604020202020204" charset="0"/>
                <a:cs typeface="Open Sans" panose="020B0604020202020204" charset="0"/>
                <a:hlinkClick r:id="rId3"/>
              </a:rPr>
              <a:t>https://www.btk.elte.hu/welcome-to-our-new-students?_locale=en</a:t>
            </a:r>
            <a:r>
              <a:rPr lang="hu-HU" sz="1400">
                <a:solidFill>
                  <a:schemeClr val="tx1"/>
                </a:solidFill>
                <a:latin typeface="Open Sans" panose="020B0604020202020204" charset="0"/>
                <a:ea typeface="Open Sans" panose="020B0604020202020204" charset="0"/>
                <a:cs typeface="Open Sans" panose="020B0604020202020204" charset="0"/>
              </a:rPr>
              <a:t> </a:t>
            </a:r>
            <a:endParaRPr lang="en-US" sz="1400">
              <a:solidFill>
                <a:schemeClr val="tx1"/>
              </a:solidFill>
              <a:latin typeface="Open Sans" panose="020B0604020202020204" charset="0"/>
              <a:ea typeface="Open Sans" panose="020B0604020202020204" charset="0"/>
              <a:cs typeface="Open Sans" panose="020B0604020202020204" charset="0"/>
            </a:endParaRPr>
          </a:p>
        </p:txBody>
      </p:sp>
      <p:sp>
        <p:nvSpPr>
          <p:cNvPr id="12" name="Téglalap 11">
            <a:extLst>
              <a:ext uri="{FF2B5EF4-FFF2-40B4-BE49-F238E27FC236}">
                <a16:creationId xmlns:a16="http://schemas.microsoft.com/office/drawing/2014/main" id="{209EA9A0-3BA3-4999-9709-B045115D617A}"/>
              </a:ext>
            </a:extLst>
          </p:cNvPr>
          <p:cNvSpPr/>
          <p:nvPr/>
        </p:nvSpPr>
        <p:spPr>
          <a:xfrm>
            <a:off x="1939183" y="2647950"/>
            <a:ext cx="4638261" cy="1219200"/>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hu-HU" sz="1600">
                <a:solidFill>
                  <a:schemeClr val="tx1"/>
                </a:solidFill>
                <a:latin typeface="Open Sans" panose="020B0604020202020204" charset="0"/>
                <a:ea typeface="Open Sans" panose="020B0604020202020204" charset="0"/>
                <a:cs typeface="Open Sans" panose="020B0604020202020204" charset="0"/>
              </a:rPr>
              <a:t>Programmes with on campus experience:</a:t>
            </a:r>
          </a:p>
          <a:p>
            <a:pPr marL="285750" indent="-285750">
              <a:buFont typeface="Arial" panose="020B0604020202020204" pitchFamily="34" charset="0"/>
              <a:buChar char="•"/>
            </a:pPr>
            <a:r>
              <a:rPr lang="hu-HU" sz="1400">
                <a:solidFill>
                  <a:schemeClr val="tx1"/>
                </a:solidFill>
                <a:latin typeface="Open Sans" panose="020B0604020202020204" charset="0"/>
                <a:ea typeface="Open Sans" panose="020B0604020202020204" charset="0"/>
                <a:cs typeface="Open Sans" panose="020B0604020202020204" charset="0"/>
              </a:rPr>
              <a:t>Campus </a:t>
            </a:r>
            <a:r>
              <a:rPr lang="hu-HU" sz="1400" err="1">
                <a:solidFill>
                  <a:schemeClr val="tx1"/>
                </a:solidFill>
                <a:latin typeface="Open Sans" panose="020B0604020202020204" charset="0"/>
                <a:ea typeface="Open Sans" panose="020B0604020202020204" charset="0"/>
                <a:cs typeface="Open Sans" panose="020B0604020202020204" charset="0"/>
              </a:rPr>
              <a:t>tour</a:t>
            </a:r>
            <a:endParaRPr lang="hu-HU" sz="1400">
              <a:solidFill>
                <a:schemeClr val="tx1"/>
              </a:solidFill>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hu-HU" sz="1400">
                <a:solidFill>
                  <a:schemeClr val="tx1"/>
                </a:solidFill>
                <a:latin typeface="Open Sans" panose="020B0604020202020204" charset="0"/>
                <a:ea typeface="Open Sans" panose="020B0604020202020204" charset="0"/>
                <a:cs typeface="Open Sans" panose="020B0604020202020204" charset="0"/>
              </a:rPr>
              <a:t>ESN </a:t>
            </a:r>
            <a:r>
              <a:rPr lang="hu-HU" sz="1400" err="1">
                <a:solidFill>
                  <a:schemeClr val="tx1"/>
                </a:solidFill>
                <a:latin typeface="Open Sans" panose="020B0604020202020204" charset="0"/>
                <a:ea typeface="Open Sans" panose="020B0604020202020204" charset="0"/>
                <a:cs typeface="Open Sans" panose="020B0604020202020204" charset="0"/>
              </a:rPr>
              <a:t>community</a:t>
            </a:r>
            <a:r>
              <a:rPr lang="hu-HU" sz="1400">
                <a:solidFill>
                  <a:schemeClr val="tx1"/>
                </a:solidFill>
                <a:latin typeface="Open Sans" panose="020B0604020202020204" charset="0"/>
                <a:ea typeface="Open Sans" panose="020B0604020202020204" charset="0"/>
                <a:cs typeface="Open Sans" panose="020B0604020202020204" charset="0"/>
              </a:rPr>
              <a:t> programmes </a:t>
            </a:r>
            <a:r>
              <a:rPr lang="hu-HU" sz="1400" err="1">
                <a:solidFill>
                  <a:schemeClr val="tx1"/>
                </a:solidFill>
                <a:latin typeface="Open Sans" panose="020B0604020202020204" charset="0"/>
                <a:ea typeface="Open Sans" panose="020B0604020202020204" charset="0"/>
                <a:cs typeface="Open Sans" panose="020B0604020202020204" charset="0"/>
              </a:rPr>
              <a:t>for</a:t>
            </a:r>
            <a:r>
              <a:rPr lang="hu-HU" sz="1400">
                <a:solidFill>
                  <a:schemeClr val="tx1"/>
                </a:solidFill>
                <a:latin typeface="Open Sans" panose="020B0604020202020204" charset="0"/>
                <a:ea typeface="Open Sans" panose="020B0604020202020204" charset="0"/>
                <a:cs typeface="Open Sans" panose="020B0604020202020204" charset="0"/>
              </a:rPr>
              <a:t> </a:t>
            </a:r>
            <a:r>
              <a:rPr lang="hu-HU" sz="1400" err="1">
                <a:solidFill>
                  <a:schemeClr val="tx1"/>
                </a:solidFill>
                <a:latin typeface="Open Sans" panose="020B0604020202020204" charset="0"/>
                <a:ea typeface="Open Sans" panose="020B0604020202020204" charset="0"/>
                <a:cs typeface="Open Sans" panose="020B0604020202020204" charset="0"/>
              </a:rPr>
              <a:t>students</a:t>
            </a:r>
            <a:endParaRPr lang="en-US" sz="1400">
              <a:solidFill>
                <a:schemeClr val="tx1"/>
              </a:solidFill>
              <a:latin typeface="Open Sans" panose="020B0604020202020204" charset="0"/>
              <a:ea typeface="Open Sans" panose="020B0604020202020204" charset="0"/>
              <a:cs typeface="Open Sans" panose="020B0604020202020204" charset="0"/>
            </a:endParaRPr>
          </a:p>
        </p:txBody>
      </p:sp>
      <p:sp>
        <p:nvSpPr>
          <p:cNvPr id="3" name="Téglalap 19">
            <a:extLst>
              <a:ext uri="{FF2B5EF4-FFF2-40B4-BE49-F238E27FC236}">
                <a16:creationId xmlns:a16="http://schemas.microsoft.com/office/drawing/2014/main" id="{4F882875-1A7B-ADD4-52D1-45DB2B6036C0}"/>
              </a:ext>
            </a:extLst>
          </p:cNvPr>
          <p:cNvSpPr/>
          <p:nvPr/>
        </p:nvSpPr>
        <p:spPr>
          <a:xfrm>
            <a:off x="1500131" y="1136429"/>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6" name="Téglalap 19">
            <a:extLst>
              <a:ext uri="{FF2B5EF4-FFF2-40B4-BE49-F238E27FC236}">
                <a16:creationId xmlns:a16="http://schemas.microsoft.com/office/drawing/2014/main" id="{15E4225D-A0EE-F448-C489-D49D18DE4E67}"/>
              </a:ext>
            </a:extLst>
          </p:cNvPr>
          <p:cNvSpPr/>
          <p:nvPr/>
        </p:nvSpPr>
        <p:spPr>
          <a:xfrm>
            <a:off x="1500131" y="2474942"/>
            <a:ext cx="4320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3200" b="1">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1834553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9">
            <a:extLst>
              <a:ext uri="{FF2B5EF4-FFF2-40B4-BE49-F238E27FC236}">
                <a16:creationId xmlns:a16="http://schemas.microsoft.com/office/drawing/2014/main" id="{F80A159C-BA09-476E-9E4B-B29D24BB48A8}"/>
              </a:ext>
            </a:extLst>
          </p:cNvPr>
          <p:cNvSpPr/>
          <p:nvPr/>
        </p:nvSpPr>
        <p:spPr>
          <a:xfrm>
            <a:off x="1600200" y="1276350"/>
            <a:ext cx="6477000" cy="1676399"/>
          </a:xfrm>
          <a:custGeom>
            <a:avLst/>
            <a:gdLst/>
            <a:ahLst/>
            <a:cxnLst/>
            <a:rect l="l" t="t" r="r" b="b"/>
            <a:pathLst>
              <a:path w="3140963" h="999385">
                <a:moveTo>
                  <a:pt x="0" y="0"/>
                </a:moveTo>
                <a:lnTo>
                  <a:pt x="3140963" y="0"/>
                </a:lnTo>
                <a:lnTo>
                  <a:pt x="3140963" y="999385"/>
                </a:lnTo>
                <a:lnTo>
                  <a:pt x="0" y="999385"/>
                </a:lnTo>
                <a:close/>
              </a:path>
            </a:pathLst>
          </a:custGeom>
          <a:solidFill>
            <a:srgbClr val="E9DBC9"/>
          </a:solidFill>
        </p:spPr>
        <p:txBody>
          <a:bodyPr lIns="91440" tIns="45720" rIns="91440" bIns="45720" anchor="ctr"/>
          <a:lstStyle/>
          <a:p>
            <a:pPr marL="457200" indent="-457200">
              <a:buFont typeface="Wingdings"/>
              <a:buChar char="§"/>
            </a:pPr>
            <a:r>
              <a:rPr lang="hu-HU" sz="2000" b="1" dirty="0">
                <a:solidFill>
                  <a:srgbClr val="000000"/>
                </a:solidFill>
                <a:cs typeface="Calibri"/>
              </a:rPr>
              <a:t>'</a:t>
            </a:r>
            <a:r>
              <a:rPr lang="hu-HU" sz="2000" b="1" dirty="0" err="1">
                <a:solidFill>
                  <a:srgbClr val="000000"/>
                </a:solidFill>
                <a:cs typeface="Calibri"/>
              </a:rPr>
              <a:t>small</a:t>
            </a:r>
            <a:r>
              <a:rPr lang="hu-HU" sz="2000" b="1" dirty="0">
                <a:solidFill>
                  <a:srgbClr val="000000"/>
                </a:solidFill>
                <a:cs typeface="Calibri"/>
              </a:rPr>
              <a:t>' </a:t>
            </a:r>
            <a:r>
              <a:rPr lang="hu-HU" sz="2000" b="1" dirty="0" err="1">
                <a:solidFill>
                  <a:srgbClr val="000000"/>
                </a:solidFill>
                <a:cs typeface="Calibri"/>
              </a:rPr>
              <a:t>tour</a:t>
            </a:r>
            <a:r>
              <a:rPr lang="hu-HU" sz="2000" b="1" dirty="0">
                <a:solidFill>
                  <a:srgbClr val="000000"/>
                </a:solidFill>
                <a:cs typeface="Calibri"/>
              </a:rPr>
              <a:t> of </a:t>
            </a:r>
            <a:r>
              <a:rPr lang="hu-HU" sz="2000" b="1" dirty="0" err="1">
                <a:solidFill>
                  <a:srgbClr val="000000"/>
                </a:solidFill>
                <a:cs typeface="Calibri"/>
              </a:rPr>
              <a:t>the</a:t>
            </a:r>
            <a:r>
              <a:rPr lang="hu-HU" sz="2000" b="1" dirty="0">
                <a:solidFill>
                  <a:srgbClr val="000000"/>
                </a:solidFill>
                <a:cs typeface="Calibri"/>
              </a:rPr>
              <a:t> International </a:t>
            </a:r>
            <a:r>
              <a:rPr lang="hu-HU" sz="2000" b="1" dirty="0" err="1">
                <a:solidFill>
                  <a:srgbClr val="000000"/>
                </a:solidFill>
                <a:cs typeface="Calibri"/>
              </a:rPr>
              <a:t>Study</a:t>
            </a:r>
            <a:r>
              <a:rPr lang="hu-HU" sz="2000" b="1" dirty="0">
                <a:solidFill>
                  <a:srgbClr val="000000"/>
                </a:solidFill>
                <a:cs typeface="Calibri"/>
              </a:rPr>
              <a:t> Centre</a:t>
            </a:r>
            <a:r>
              <a:rPr lang="hu-HU" sz="2000" dirty="0">
                <a:solidFill>
                  <a:srgbClr val="000000"/>
                </a:solidFill>
                <a:cs typeface="Calibri"/>
              </a:rPr>
              <a:t> (</a:t>
            </a:r>
            <a:r>
              <a:rPr lang="hu-HU" sz="2000" dirty="0" err="1">
                <a:solidFill>
                  <a:srgbClr val="000000"/>
                </a:solidFill>
                <a:cs typeface="Calibri"/>
              </a:rPr>
              <a:t>the</a:t>
            </a:r>
            <a:r>
              <a:rPr lang="hu-HU" sz="2000" dirty="0">
                <a:solidFill>
                  <a:srgbClr val="000000"/>
                </a:solidFill>
                <a:cs typeface="Calibri"/>
              </a:rPr>
              <a:t> </a:t>
            </a:r>
            <a:r>
              <a:rPr lang="hu-HU" sz="2000" dirty="0" err="1">
                <a:solidFill>
                  <a:srgbClr val="000000"/>
                </a:solidFill>
                <a:cs typeface="Calibri"/>
              </a:rPr>
              <a:t>place</a:t>
            </a:r>
            <a:r>
              <a:rPr lang="hu-HU" sz="2000" dirty="0">
                <a:solidFill>
                  <a:srgbClr val="000000"/>
                </a:solidFill>
                <a:cs typeface="Calibri"/>
              </a:rPr>
              <a:t> of </a:t>
            </a:r>
            <a:r>
              <a:rPr lang="hu-HU" sz="2000" dirty="0" err="1">
                <a:solidFill>
                  <a:srgbClr val="000000"/>
                </a:solidFill>
                <a:cs typeface="Calibri"/>
              </a:rPr>
              <a:t>your</a:t>
            </a:r>
            <a:r>
              <a:rPr lang="hu-HU" sz="2000" dirty="0">
                <a:solidFill>
                  <a:srgbClr val="000000"/>
                </a:solidFill>
                <a:cs typeface="Calibri"/>
              </a:rPr>
              <a:t> </a:t>
            </a:r>
            <a:r>
              <a:rPr lang="hu-HU" sz="2000" dirty="0" err="1">
                <a:solidFill>
                  <a:srgbClr val="000000"/>
                </a:solidFill>
                <a:cs typeface="Calibri"/>
              </a:rPr>
              <a:t>classes</a:t>
            </a:r>
            <a:r>
              <a:rPr lang="hu-HU" sz="2000" dirty="0">
                <a:solidFill>
                  <a:srgbClr val="000000"/>
                </a:solidFill>
                <a:cs typeface="Calibri"/>
              </a:rPr>
              <a:t>) -- </a:t>
            </a:r>
            <a:r>
              <a:rPr lang="hu-HU" sz="2000" b="1" dirty="0">
                <a:solidFill>
                  <a:srgbClr val="000000"/>
                </a:solidFill>
                <a:cs typeface="Calibri"/>
              </a:rPr>
              <a:t>NOW, DON'T GO AWAY</a:t>
            </a:r>
          </a:p>
          <a:p>
            <a:pPr marL="457200" indent="-457200">
              <a:buFont typeface="Wingdings"/>
              <a:buChar char="§"/>
            </a:pPr>
            <a:r>
              <a:rPr lang="hu-HU" sz="2000" b="1" dirty="0">
                <a:solidFill>
                  <a:srgbClr val="000000"/>
                </a:solidFill>
                <a:cs typeface="Calibri"/>
              </a:rPr>
              <a:t>'</a:t>
            </a:r>
            <a:r>
              <a:rPr lang="hu-HU" sz="2000" b="1" dirty="0" err="1">
                <a:solidFill>
                  <a:srgbClr val="000000"/>
                </a:solidFill>
                <a:cs typeface="Calibri"/>
              </a:rPr>
              <a:t>big</a:t>
            </a:r>
            <a:r>
              <a:rPr lang="hu-HU" sz="2000" b="1" dirty="0">
                <a:solidFill>
                  <a:srgbClr val="000000"/>
                </a:solidFill>
                <a:cs typeface="Calibri"/>
              </a:rPr>
              <a:t>' </a:t>
            </a:r>
            <a:r>
              <a:rPr lang="hu-HU" sz="2000" b="1" dirty="0" err="1">
                <a:solidFill>
                  <a:srgbClr val="000000"/>
                </a:solidFill>
                <a:cs typeface="Calibri"/>
              </a:rPr>
              <a:t>tour</a:t>
            </a:r>
            <a:r>
              <a:rPr lang="hu-HU" sz="2000" b="1" dirty="0">
                <a:solidFill>
                  <a:srgbClr val="000000"/>
                </a:solidFill>
                <a:cs typeface="Calibri"/>
              </a:rPr>
              <a:t>: </a:t>
            </a:r>
            <a:r>
              <a:rPr lang="hu-HU" sz="2000" b="1" dirty="0" err="1">
                <a:solidFill>
                  <a:srgbClr val="000000"/>
                </a:solidFill>
                <a:cs typeface="Calibri"/>
              </a:rPr>
              <a:t>at</a:t>
            </a:r>
            <a:r>
              <a:rPr lang="hu-HU" sz="2000" b="1" dirty="0">
                <a:solidFill>
                  <a:srgbClr val="000000"/>
                </a:solidFill>
                <a:cs typeface="Calibri"/>
              </a:rPr>
              <a:t> 4 </a:t>
            </a:r>
            <a:r>
              <a:rPr lang="hu-HU" sz="2000" b="1" dirty="0" err="1">
                <a:solidFill>
                  <a:srgbClr val="000000"/>
                </a:solidFill>
                <a:cs typeface="Calibri"/>
              </a:rPr>
              <a:t>pm</a:t>
            </a:r>
            <a:r>
              <a:rPr lang="hu-HU" sz="2000" dirty="0">
                <a:solidFill>
                  <a:srgbClr val="000000"/>
                </a:solidFill>
                <a:cs typeface="Calibri"/>
              </a:rPr>
              <a:t> (</a:t>
            </a:r>
            <a:r>
              <a:rPr lang="hu-HU" sz="2000" dirty="0" err="1">
                <a:solidFill>
                  <a:srgbClr val="000000"/>
                </a:solidFill>
                <a:cs typeface="Calibri"/>
              </a:rPr>
              <a:t>given</a:t>
            </a:r>
            <a:r>
              <a:rPr lang="hu-HU" sz="2000" dirty="0">
                <a:solidFill>
                  <a:srgbClr val="000000"/>
                </a:solidFill>
                <a:cs typeface="Calibri"/>
              </a:rPr>
              <a:t> </a:t>
            </a:r>
            <a:r>
              <a:rPr lang="hu-HU" sz="2000" dirty="0" err="1">
                <a:solidFill>
                  <a:srgbClr val="000000"/>
                </a:solidFill>
                <a:cs typeface="Calibri"/>
              </a:rPr>
              <a:t>by</a:t>
            </a:r>
            <a:r>
              <a:rPr lang="hu-HU" sz="2000" dirty="0">
                <a:solidFill>
                  <a:srgbClr val="000000"/>
                </a:solidFill>
                <a:cs typeface="Calibri"/>
              </a:rPr>
              <a:t> </a:t>
            </a:r>
            <a:r>
              <a:rPr lang="hu-HU" sz="2000" dirty="0" err="1">
                <a:solidFill>
                  <a:srgbClr val="000000"/>
                </a:solidFill>
                <a:cs typeface="Calibri"/>
              </a:rPr>
              <a:t>the</a:t>
            </a:r>
            <a:r>
              <a:rPr lang="hu-HU" sz="2000" dirty="0">
                <a:solidFill>
                  <a:srgbClr val="000000"/>
                </a:solidFill>
                <a:cs typeface="Calibri"/>
              </a:rPr>
              <a:t> </a:t>
            </a:r>
            <a:r>
              <a:rPr lang="hu-HU" sz="2000" dirty="0" err="1">
                <a:solidFill>
                  <a:srgbClr val="000000"/>
                </a:solidFill>
                <a:cs typeface="Calibri"/>
              </a:rPr>
              <a:t>Students</a:t>
            </a:r>
            <a:r>
              <a:rPr lang="hu-HU" sz="2000" dirty="0">
                <a:solidFill>
                  <a:srgbClr val="000000"/>
                </a:solidFill>
                <a:cs typeface="Calibri"/>
              </a:rPr>
              <a:t>' Union) of </a:t>
            </a:r>
            <a:r>
              <a:rPr lang="hu-HU" sz="2000" dirty="0" err="1">
                <a:solidFill>
                  <a:srgbClr val="000000"/>
                </a:solidFill>
                <a:cs typeface="Calibri"/>
              </a:rPr>
              <a:t>the</a:t>
            </a:r>
            <a:r>
              <a:rPr lang="hu-HU" sz="2000" dirty="0">
                <a:solidFill>
                  <a:srgbClr val="000000"/>
                </a:solidFill>
                <a:cs typeface="Calibri"/>
              </a:rPr>
              <a:t> </a:t>
            </a:r>
            <a:r>
              <a:rPr lang="hu-HU" sz="2000" dirty="0" err="1">
                <a:solidFill>
                  <a:srgbClr val="000000"/>
                </a:solidFill>
                <a:cs typeface="Calibri"/>
              </a:rPr>
              <a:t>whole</a:t>
            </a:r>
            <a:r>
              <a:rPr lang="hu-HU" sz="2000" dirty="0">
                <a:solidFill>
                  <a:srgbClr val="000000"/>
                </a:solidFill>
                <a:cs typeface="Calibri"/>
              </a:rPr>
              <a:t> of </a:t>
            </a:r>
            <a:r>
              <a:rPr lang="hu-HU" sz="2000" dirty="0" err="1">
                <a:solidFill>
                  <a:srgbClr val="000000"/>
                </a:solidFill>
                <a:cs typeface="Calibri"/>
              </a:rPr>
              <a:t>the</a:t>
            </a:r>
            <a:r>
              <a:rPr lang="hu-HU" sz="2000" dirty="0">
                <a:solidFill>
                  <a:srgbClr val="000000"/>
                </a:solidFill>
                <a:cs typeface="Calibri"/>
              </a:rPr>
              <a:t> campus, COME BACK, be </a:t>
            </a:r>
            <a:r>
              <a:rPr lang="hu-HU" sz="2000" dirty="0" err="1">
                <a:solidFill>
                  <a:srgbClr val="000000"/>
                </a:solidFill>
                <a:cs typeface="Calibri"/>
              </a:rPr>
              <a:t>at</a:t>
            </a:r>
            <a:r>
              <a:rPr lang="hu-HU" sz="2000" dirty="0">
                <a:solidFill>
                  <a:srgbClr val="000000"/>
                </a:solidFill>
                <a:cs typeface="Calibri"/>
              </a:rPr>
              <a:t> </a:t>
            </a:r>
            <a:r>
              <a:rPr lang="hu-HU" sz="2000" dirty="0" err="1">
                <a:solidFill>
                  <a:srgbClr val="000000"/>
                </a:solidFill>
                <a:cs typeface="Calibri"/>
              </a:rPr>
              <a:t>the</a:t>
            </a:r>
            <a:r>
              <a:rPr lang="hu-HU" sz="2000" dirty="0">
                <a:solidFill>
                  <a:srgbClr val="000000"/>
                </a:solidFill>
                <a:cs typeface="Calibri"/>
              </a:rPr>
              <a:t> </a:t>
            </a:r>
            <a:r>
              <a:rPr lang="hu-HU" sz="2000" dirty="0" err="1">
                <a:solidFill>
                  <a:srgbClr val="000000"/>
                </a:solidFill>
                <a:cs typeface="Calibri"/>
              </a:rPr>
              <a:t>big</a:t>
            </a:r>
            <a:r>
              <a:rPr lang="hu-HU" sz="2000" dirty="0">
                <a:solidFill>
                  <a:srgbClr val="000000"/>
                </a:solidFill>
                <a:cs typeface="Calibri"/>
              </a:rPr>
              <a:t> </a:t>
            </a:r>
            <a:r>
              <a:rPr lang="hu-HU" sz="2000" dirty="0" err="1">
                <a:solidFill>
                  <a:srgbClr val="000000"/>
                </a:solidFill>
                <a:cs typeface="Calibri"/>
              </a:rPr>
              <a:t>gates</a:t>
            </a:r>
            <a:r>
              <a:rPr lang="hu-HU" sz="2000" dirty="0">
                <a:solidFill>
                  <a:srgbClr val="000000"/>
                </a:solidFill>
                <a:cs typeface="Calibri"/>
              </a:rPr>
              <a:t> </a:t>
            </a:r>
            <a:r>
              <a:rPr lang="hu-HU" sz="2000" dirty="0" err="1">
                <a:solidFill>
                  <a:srgbClr val="000000"/>
                </a:solidFill>
                <a:cs typeface="Calibri"/>
              </a:rPr>
              <a:t>outside</a:t>
            </a:r>
            <a:r>
              <a:rPr lang="hu-HU" sz="2000" dirty="0">
                <a:solidFill>
                  <a:srgbClr val="000000"/>
                </a:solidFill>
                <a:cs typeface="Calibri"/>
              </a:rPr>
              <a:t> Múzeum körút 4</a:t>
            </a:r>
          </a:p>
        </p:txBody>
      </p:sp>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2" name="Freeform 23">
            <a:extLst>
              <a:ext uri="{FF2B5EF4-FFF2-40B4-BE49-F238E27FC236}">
                <a16:creationId xmlns:a16="http://schemas.microsoft.com/office/drawing/2014/main" id="{5A7F7A3C-2B3F-47CD-8A42-6FBA811F9DC9}"/>
              </a:ext>
            </a:extLst>
          </p:cNvPr>
          <p:cNvSpPr/>
          <p:nvPr/>
        </p:nvSpPr>
        <p:spPr>
          <a:xfrm>
            <a:off x="457200" y="209360"/>
            <a:ext cx="7696200" cy="547759"/>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lIns="91440" tIns="45720" rIns="91440" bIns="45720" anchor="ctr"/>
          <a:lstStyle/>
          <a:p>
            <a:pPr marL="85725">
              <a:lnSpc>
                <a:spcPts val="2200"/>
              </a:lnSpc>
            </a:pPr>
            <a:r>
              <a:rPr lang="hu-HU" sz="2500" dirty="0" err="1">
                <a:latin typeface="Open Sans"/>
                <a:ea typeface="Open Sans"/>
                <a:cs typeface="Open Sans"/>
              </a:rPr>
              <a:t>What</a:t>
            </a:r>
            <a:r>
              <a:rPr lang="hu-HU" sz="2500" dirty="0">
                <a:latin typeface="Open Sans"/>
                <a:ea typeface="Open Sans"/>
                <a:cs typeface="Open Sans"/>
              </a:rPr>
              <a:t> </a:t>
            </a:r>
            <a:r>
              <a:rPr lang="hu-HU" sz="2500" dirty="0" err="1">
                <a:latin typeface="Open Sans"/>
                <a:ea typeface="Open Sans"/>
                <a:cs typeface="Open Sans"/>
              </a:rPr>
              <a:t>happens</a:t>
            </a:r>
            <a:r>
              <a:rPr lang="hu-HU" sz="2500" dirty="0">
                <a:latin typeface="Open Sans"/>
                <a:ea typeface="Open Sans"/>
                <a:cs typeface="Open Sans"/>
              </a:rPr>
              <a:t> </a:t>
            </a:r>
            <a:r>
              <a:rPr lang="hu-HU" sz="2500" dirty="0" err="1">
                <a:latin typeface="Open Sans"/>
                <a:ea typeface="Open Sans"/>
                <a:cs typeface="Open Sans"/>
              </a:rPr>
              <a:t>now</a:t>
            </a:r>
            <a:r>
              <a:rPr lang="hu-HU" sz="2500" dirty="0">
                <a:latin typeface="Open Sans"/>
                <a:ea typeface="Open Sans"/>
                <a:cs typeface="Open Sans"/>
              </a:rPr>
              <a:t>?</a:t>
            </a:r>
            <a:endParaRPr lang="hu-HU" sz="2500" dirty="0">
              <a:latin typeface="Open Sans" panose="020B0604020202020204" charset="0"/>
              <a:ea typeface="Open Sans" panose="020B0604020202020204" charset="0"/>
              <a:cs typeface="Open Sans" panose="020B0604020202020204" charset="0"/>
            </a:endParaRPr>
          </a:p>
        </p:txBody>
      </p:sp>
      <p:sp>
        <p:nvSpPr>
          <p:cNvPr id="3" name="Szövegdoboz 10">
            <a:extLst>
              <a:ext uri="{FF2B5EF4-FFF2-40B4-BE49-F238E27FC236}">
                <a16:creationId xmlns:a16="http://schemas.microsoft.com/office/drawing/2014/main" id="{732685BB-9EE4-3D8D-1D95-A1B8DC22FE64}"/>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spTree>
    <p:extLst>
      <p:ext uri="{BB962C8B-B14F-4D97-AF65-F5344CB8AC3E}">
        <p14:creationId xmlns:p14="http://schemas.microsoft.com/office/powerpoint/2010/main" val="5153065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Tartalom helye 8">
            <a:extLst>
              <a:ext uri="{FF2B5EF4-FFF2-40B4-BE49-F238E27FC236}">
                <a16:creationId xmlns:a16="http://schemas.microsoft.com/office/drawing/2014/main" id="{929F2B88-F278-8545-86B8-65565B2268A8}"/>
              </a:ext>
            </a:extLst>
          </p:cNvPr>
          <p:cNvPicPr>
            <a:picLocks noChangeAspect="1"/>
          </p:cNvPicPr>
          <p:nvPr/>
        </p:nvPicPr>
        <p:blipFill>
          <a:blip r:embed="rId3"/>
          <a:stretch>
            <a:fillRect/>
          </a:stretch>
        </p:blipFill>
        <p:spPr>
          <a:xfrm>
            <a:off x="3313" y="4510087"/>
            <a:ext cx="9144000" cy="628650"/>
          </a:xfrm>
          <a:prstGeom prst="rect">
            <a:avLst/>
          </a:prstGeom>
        </p:spPr>
      </p:pic>
      <p:sp>
        <p:nvSpPr>
          <p:cNvPr id="12" name="Freeform 23">
            <a:extLst>
              <a:ext uri="{FF2B5EF4-FFF2-40B4-BE49-F238E27FC236}">
                <a16:creationId xmlns:a16="http://schemas.microsoft.com/office/drawing/2014/main" id="{5A7F7A3C-2B3F-47CD-8A42-6FBA811F9DC9}"/>
              </a:ext>
            </a:extLst>
          </p:cNvPr>
          <p:cNvSpPr/>
          <p:nvPr/>
        </p:nvSpPr>
        <p:spPr>
          <a:xfrm>
            <a:off x="471054" y="110837"/>
            <a:ext cx="6643255" cy="720436"/>
          </a:xfrm>
          <a:custGeom>
            <a:avLst/>
            <a:gdLst/>
            <a:ahLst/>
            <a:cxnLst/>
            <a:rect l="l" t="t" r="r" b="b"/>
            <a:pathLst>
              <a:path w="2248530" h="801720">
                <a:moveTo>
                  <a:pt x="0" y="0"/>
                </a:moveTo>
                <a:lnTo>
                  <a:pt x="2248530" y="0"/>
                </a:lnTo>
                <a:lnTo>
                  <a:pt x="2248530" y="801720"/>
                </a:lnTo>
                <a:lnTo>
                  <a:pt x="0" y="801720"/>
                </a:lnTo>
                <a:close/>
              </a:path>
            </a:pathLst>
          </a:custGeom>
          <a:solidFill>
            <a:srgbClr val="CEB390"/>
          </a:solidFill>
        </p:spPr>
        <p:txBody>
          <a:bodyPr lIns="91440" tIns="45720" rIns="91440" bIns="45720" anchor="ctr"/>
          <a:lstStyle/>
          <a:p>
            <a:pPr marL="85725">
              <a:lnSpc>
                <a:spcPts val="2200"/>
              </a:lnSpc>
            </a:pPr>
            <a:r>
              <a:rPr lang="hu-HU" sz="2500" dirty="0" err="1">
                <a:latin typeface="Open Sans"/>
                <a:ea typeface="Open Sans"/>
                <a:cs typeface="Open Sans"/>
              </a:rPr>
              <a:t>Small</a:t>
            </a:r>
            <a:r>
              <a:rPr lang="hu-HU" sz="2500" dirty="0">
                <a:latin typeface="Open Sans"/>
                <a:ea typeface="Open Sans"/>
                <a:cs typeface="Open Sans"/>
              </a:rPr>
              <a:t> </a:t>
            </a:r>
            <a:r>
              <a:rPr lang="hu-HU" sz="2500" dirty="0" err="1">
                <a:latin typeface="Open Sans"/>
                <a:ea typeface="Open Sans"/>
                <a:cs typeface="Open Sans"/>
              </a:rPr>
              <a:t>tour</a:t>
            </a:r>
            <a:r>
              <a:rPr lang="hu-HU" sz="2500" dirty="0">
                <a:latin typeface="Open Sans"/>
                <a:ea typeface="Open Sans"/>
                <a:cs typeface="Open Sans"/>
              </a:rPr>
              <a:t> </a:t>
            </a:r>
            <a:r>
              <a:rPr lang="hu-HU" sz="2500" dirty="0" err="1">
                <a:latin typeface="Open Sans"/>
                <a:ea typeface="Open Sans"/>
                <a:cs typeface="Open Sans"/>
              </a:rPr>
              <a:t>covers</a:t>
            </a:r>
            <a:r>
              <a:rPr lang="hu-HU" sz="2500" dirty="0">
                <a:latin typeface="Open Sans"/>
                <a:ea typeface="Open Sans"/>
                <a:cs typeface="Open Sans"/>
              </a:rPr>
              <a:t> </a:t>
            </a:r>
            <a:r>
              <a:rPr lang="hu-HU" sz="2500" dirty="0" err="1">
                <a:latin typeface="Open Sans"/>
                <a:ea typeface="Open Sans"/>
                <a:cs typeface="Open Sans"/>
              </a:rPr>
              <a:t>the</a:t>
            </a:r>
            <a:r>
              <a:rPr lang="hu-HU" sz="2500" dirty="0">
                <a:latin typeface="Open Sans"/>
                <a:ea typeface="Open Sans"/>
                <a:cs typeface="Open Sans"/>
              </a:rPr>
              <a:t> </a:t>
            </a:r>
            <a:r>
              <a:rPr lang="hu-HU" sz="2500" dirty="0" err="1">
                <a:latin typeface="Open Sans"/>
                <a:ea typeface="Open Sans"/>
                <a:cs typeface="Open Sans"/>
              </a:rPr>
              <a:t>place</a:t>
            </a:r>
            <a:r>
              <a:rPr lang="hu-HU" sz="2500" dirty="0">
                <a:latin typeface="Open Sans"/>
                <a:ea typeface="Open Sans"/>
                <a:cs typeface="Open Sans"/>
              </a:rPr>
              <a:t> of </a:t>
            </a:r>
            <a:r>
              <a:rPr lang="hu-HU" sz="2500" dirty="0" err="1">
                <a:latin typeface="Open Sans"/>
                <a:ea typeface="Open Sans"/>
                <a:cs typeface="Open Sans"/>
              </a:rPr>
              <a:t>your</a:t>
            </a:r>
            <a:r>
              <a:rPr lang="hu-HU" sz="2500" dirty="0">
                <a:latin typeface="Open Sans"/>
                <a:ea typeface="Open Sans"/>
                <a:cs typeface="Open Sans"/>
              </a:rPr>
              <a:t> </a:t>
            </a:r>
            <a:r>
              <a:rPr lang="hu-HU" sz="2500" dirty="0" err="1">
                <a:latin typeface="Open Sans"/>
                <a:ea typeface="Open Sans"/>
                <a:cs typeface="Open Sans"/>
              </a:rPr>
              <a:t>classes</a:t>
            </a:r>
            <a:r>
              <a:rPr lang="hu-HU" sz="2500" dirty="0">
                <a:latin typeface="Open Sans"/>
                <a:ea typeface="Open Sans"/>
                <a:cs typeface="Open Sans"/>
              </a:rPr>
              <a:t> (International </a:t>
            </a:r>
            <a:r>
              <a:rPr lang="hu-HU" sz="2500" dirty="0" err="1">
                <a:latin typeface="Open Sans"/>
                <a:ea typeface="Open Sans"/>
                <a:cs typeface="Open Sans"/>
              </a:rPr>
              <a:t>Study</a:t>
            </a:r>
            <a:r>
              <a:rPr lang="hu-HU" sz="2500" dirty="0">
                <a:latin typeface="Open Sans"/>
                <a:ea typeface="Open Sans"/>
                <a:cs typeface="Open Sans"/>
              </a:rPr>
              <a:t> Centre)</a:t>
            </a:r>
            <a:endParaRPr lang="hu-HU" sz="2500" dirty="0">
              <a:latin typeface="Open Sans" panose="020B0604020202020204" charset="0"/>
              <a:ea typeface="Open Sans" panose="020B0604020202020204" charset="0"/>
              <a:cs typeface="Open Sans" panose="020B0604020202020204" charset="0"/>
            </a:endParaRPr>
          </a:p>
        </p:txBody>
      </p:sp>
      <p:sp>
        <p:nvSpPr>
          <p:cNvPr id="3" name="Szövegdoboz 10">
            <a:extLst>
              <a:ext uri="{FF2B5EF4-FFF2-40B4-BE49-F238E27FC236}">
                <a16:creationId xmlns:a16="http://schemas.microsoft.com/office/drawing/2014/main" id="{732685BB-9EE4-3D8D-1D95-A1B8DC22FE64}"/>
              </a:ext>
            </a:extLst>
          </p:cNvPr>
          <p:cNvSpPr txBox="1"/>
          <p:nvPr/>
        </p:nvSpPr>
        <p:spPr>
          <a:xfrm>
            <a:off x="7384883" y="4670523"/>
            <a:ext cx="2703852" cy="307777"/>
          </a:xfrm>
          <a:prstGeom prst="rect">
            <a:avLst/>
          </a:prstGeom>
          <a:noFill/>
        </p:spPr>
        <p:txBody>
          <a:bodyPr wrap="square" lIns="91440" tIns="45720" rIns="91440" bIns="45720" anchor="t">
            <a:spAutoFit/>
          </a:bodyPr>
          <a:lstStyle/>
          <a:p>
            <a:pPr lvl="0">
              <a:defRPr/>
            </a:pPr>
            <a:r>
              <a:rPr lang="hu-HU" sz="1400" dirty="0" err="1">
                <a:latin typeface="Goldenbook"/>
                <a:ea typeface="Open Sans"/>
                <a:cs typeface="Open Sans"/>
              </a:rPr>
              <a:t>Orientation</a:t>
            </a:r>
            <a:r>
              <a:rPr lang="hu-HU" sz="1400" dirty="0">
                <a:latin typeface="Goldenbook"/>
                <a:ea typeface="Open Sans"/>
                <a:cs typeface="Open Sans"/>
              </a:rPr>
              <a:t> </a:t>
            </a:r>
            <a:r>
              <a:rPr lang="hu-HU" sz="1400" dirty="0" err="1">
                <a:latin typeface="Goldenbook"/>
                <a:ea typeface="Open Sans"/>
                <a:cs typeface="Open Sans"/>
              </a:rPr>
              <a:t>Days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7563" y="882516"/>
            <a:ext cx="4592781" cy="3456672"/>
          </a:xfrm>
          <a:prstGeom prst="rect">
            <a:avLst/>
          </a:prstGeom>
        </p:spPr>
      </p:pic>
    </p:spTree>
    <p:extLst>
      <p:ext uri="{BB962C8B-B14F-4D97-AF65-F5344CB8AC3E}">
        <p14:creationId xmlns:p14="http://schemas.microsoft.com/office/powerpoint/2010/main" val="2027834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D0DB6352-4724-FB4F-A04F-40EADEACA034}"/>
              </a:ext>
            </a:extLst>
          </p:cNvPr>
          <p:cNvPicPr>
            <a:picLocks noGrp="1" noChangeAspect="1"/>
          </p:cNvPicPr>
          <p:nvPr>
            <p:ph idx="1"/>
          </p:nvPr>
        </p:nvPicPr>
        <p:blipFill>
          <a:blip r:embed="rId2"/>
          <a:stretch>
            <a:fillRect/>
          </a:stretch>
        </p:blipFill>
        <p:spPr>
          <a:xfrm>
            <a:off x="0" y="0"/>
            <a:ext cx="9144000" cy="5143500"/>
          </a:xfr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542924" y="1692369"/>
            <a:ext cx="6722580" cy="1336581"/>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2600" spc="225">
                <a:solidFill>
                  <a:schemeClr val="bg1"/>
                </a:solidFill>
                <a:latin typeface="Open Sans" panose="020B0606030504020204" pitchFamily="34" charset="0"/>
                <a:ea typeface="Open Sans" panose="020B0606030504020204" pitchFamily="34" charset="0"/>
                <a:cs typeface="Open Sans" panose="020B0606030504020204" pitchFamily="34" charset="0"/>
              </a:rPr>
              <a:t>Thank you for your attention</a:t>
            </a:r>
            <a:endParaRPr lang="hu-HU" sz="2600" spc="225">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hu-HU" sz="2600" spc="225">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r>
              <a:rPr lang="hu-HU" sz="2600" spc="225">
                <a:solidFill>
                  <a:schemeClr val="bg1"/>
                </a:solidFill>
                <a:latin typeface="Open Sans" panose="020B0606030504020204" pitchFamily="34" charset="0"/>
                <a:ea typeface="Open Sans" panose="020B0606030504020204" pitchFamily="34" charset="0"/>
                <a:cs typeface="Open Sans" panose="020B0606030504020204" pitchFamily="34" charset="0"/>
              </a:rPr>
              <a:t>Enjoy your semester with us</a:t>
            </a:r>
          </a:p>
        </p:txBody>
      </p:sp>
      <p:sp>
        <p:nvSpPr>
          <p:cNvPr id="6" name="Cím 1">
            <a:extLst>
              <a:ext uri="{FF2B5EF4-FFF2-40B4-BE49-F238E27FC236}">
                <a16:creationId xmlns:a16="http://schemas.microsoft.com/office/drawing/2014/main" id="{AA9478DD-715D-4A8A-A6BD-85A4F855DF8E}"/>
              </a:ext>
            </a:extLst>
          </p:cNvPr>
          <p:cNvSpPr txBox="1">
            <a:spLocks/>
          </p:cNvSpPr>
          <p:nvPr/>
        </p:nvSpPr>
        <p:spPr>
          <a:xfrm>
            <a:off x="542924" y="3287820"/>
            <a:ext cx="5524227" cy="80938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endParaRPr lang="hu-HU" sz="1050" spc="225">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8" name="Csoportba foglalás 17">
            <a:extLst>
              <a:ext uri="{FF2B5EF4-FFF2-40B4-BE49-F238E27FC236}">
                <a16:creationId xmlns:a16="http://schemas.microsoft.com/office/drawing/2014/main" id="{A19F9FAA-456D-45CB-BFC8-D04FCB6057B8}"/>
              </a:ext>
            </a:extLst>
          </p:cNvPr>
          <p:cNvGrpSpPr/>
          <p:nvPr/>
        </p:nvGrpSpPr>
        <p:grpSpPr>
          <a:xfrm>
            <a:off x="654843" y="3251582"/>
            <a:ext cx="990600" cy="320043"/>
            <a:chOff x="3543299" y="3440431"/>
            <a:chExt cx="2057401" cy="320043"/>
          </a:xfrm>
        </p:grpSpPr>
        <p:sp>
          <p:nvSpPr>
            <p:cNvPr id="19" name="Freeform 7">
              <a:extLst>
                <a:ext uri="{FF2B5EF4-FFF2-40B4-BE49-F238E27FC236}">
                  <a16:creationId xmlns:a16="http://schemas.microsoft.com/office/drawing/2014/main" id="{178B9D38-BA9E-4FE8-BF51-62CA47CB6AFC}"/>
                </a:ext>
              </a:extLst>
            </p:cNvPr>
            <p:cNvSpPr/>
            <p:nvPr/>
          </p:nvSpPr>
          <p:spPr>
            <a:xfrm>
              <a:off x="3543299" y="3486152"/>
              <a:ext cx="2057401" cy="274322"/>
            </a:xfrm>
            <a:custGeom>
              <a:avLst/>
              <a:gdLst/>
              <a:ahLst/>
              <a:cxnLst/>
              <a:rect l="l" t="t" r="r" b="b"/>
              <a:pathLst>
                <a:path w="2101849" h="773289">
                  <a:moveTo>
                    <a:pt x="0" y="0"/>
                  </a:moveTo>
                  <a:lnTo>
                    <a:pt x="2101849" y="0"/>
                  </a:lnTo>
                  <a:lnTo>
                    <a:pt x="2101849" y="773289"/>
                  </a:lnTo>
                  <a:lnTo>
                    <a:pt x="0" y="773289"/>
                  </a:lnTo>
                  <a:close/>
                </a:path>
              </a:pathLst>
            </a:custGeom>
            <a:solidFill>
              <a:srgbClr val="CEB390"/>
            </a:solidFill>
          </p:spPr>
          <p:txBody>
            <a:bodyPr/>
            <a:lstStyle/>
            <a:p>
              <a:pPr algn="ctr"/>
              <a:r>
                <a:rPr lang="en-US" sz="1100">
                  <a:latin typeface="Open Sans" panose="020B0606030504020204" pitchFamily="34" charset="0"/>
                  <a:ea typeface="Open Sans" panose="020B0606030504020204" pitchFamily="34" charset="0"/>
                  <a:cs typeface="Open Sans" panose="020B0606030504020204" pitchFamily="34" charset="0"/>
                </a:rPr>
                <a:t>btk.elte.hu</a:t>
              </a:r>
            </a:p>
          </p:txBody>
        </p:sp>
        <p:sp>
          <p:nvSpPr>
            <p:cNvPr id="20" name="Téglalap 19">
              <a:extLst>
                <a:ext uri="{FF2B5EF4-FFF2-40B4-BE49-F238E27FC236}">
                  <a16:creationId xmlns:a16="http://schemas.microsoft.com/office/drawing/2014/main" id="{848095B4-5245-47BB-B228-A651B40216C2}"/>
                </a:ext>
              </a:extLst>
            </p:cNvPr>
            <p:cNvSpPr/>
            <p:nvPr/>
          </p:nvSpPr>
          <p:spPr>
            <a:xfrm flipV="1">
              <a:off x="3543299" y="3440431"/>
              <a:ext cx="20574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1" name="Csoportba foglalás 20">
            <a:extLst>
              <a:ext uri="{FF2B5EF4-FFF2-40B4-BE49-F238E27FC236}">
                <a16:creationId xmlns:a16="http://schemas.microsoft.com/office/drawing/2014/main" id="{B2B778FB-F6BC-40FD-AA05-2350F68B11F9}"/>
              </a:ext>
            </a:extLst>
          </p:cNvPr>
          <p:cNvGrpSpPr/>
          <p:nvPr/>
        </p:nvGrpSpPr>
        <p:grpSpPr>
          <a:xfrm>
            <a:off x="654843" y="3667623"/>
            <a:ext cx="2057401" cy="320042"/>
            <a:chOff x="3543299" y="3440431"/>
            <a:chExt cx="2057401" cy="320042"/>
          </a:xfrm>
        </p:grpSpPr>
        <p:sp>
          <p:nvSpPr>
            <p:cNvPr id="22" name="Freeform 7"/>
            <p:cNvSpPr/>
            <p:nvPr/>
          </p:nvSpPr>
          <p:spPr>
            <a:xfrm>
              <a:off x="3543299" y="3486151"/>
              <a:ext cx="2057401" cy="274322"/>
            </a:xfrm>
            <a:custGeom>
              <a:avLst/>
              <a:gdLst/>
              <a:ahLst/>
              <a:cxnLst/>
              <a:rect l="l" t="t" r="r" b="b"/>
              <a:pathLst>
                <a:path w="2101849" h="773289">
                  <a:moveTo>
                    <a:pt x="0" y="0"/>
                  </a:moveTo>
                  <a:lnTo>
                    <a:pt x="2101849" y="0"/>
                  </a:lnTo>
                  <a:lnTo>
                    <a:pt x="2101849" y="773289"/>
                  </a:lnTo>
                  <a:lnTo>
                    <a:pt x="0" y="773289"/>
                  </a:lnTo>
                  <a:close/>
                </a:path>
              </a:pathLst>
            </a:custGeom>
            <a:solidFill>
              <a:srgbClr val="CEB390"/>
            </a:solidFill>
          </p:spPr>
          <p:txBody>
            <a:bodyPr/>
            <a:lstStyle/>
            <a:p>
              <a:pPr algn="ctr"/>
              <a:r>
                <a:rPr lang="en-US" sz="1100" err="1">
                  <a:latin typeface="Open Sans" panose="020B0606030504020204" pitchFamily="34" charset="0"/>
                  <a:ea typeface="Open Sans" panose="020B0606030504020204" pitchFamily="34" charset="0"/>
                  <a:cs typeface="Open Sans" panose="020B0606030504020204" pitchFamily="34" charset="0"/>
                </a:rPr>
                <a:t>facebook</a:t>
              </a:r>
              <a:r>
                <a:rPr lang="en-US" sz="1100">
                  <a:latin typeface="Open Sans" panose="020B0606030504020204" pitchFamily="34" charset="0"/>
                  <a:ea typeface="Open Sans" panose="020B0606030504020204" pitchFamily="34" charset="0"/>
                  <a:cs typeface="Open Sans" panose="020B0606030504020204" pitchFamily="34" charset="0"/>
                </a:rPr>
                <a:t>/</a:t>
              </a:r>
              <a:r>
                <a:rPr lang="en-US" sz="1100" err="1">
                  <a:latin typeface="Open Sans" panose="020B0606030504020204" pitchFamily="34" charset="0"/>
                  <a:ea typeface="Open Sans" panose="020B0606030504020204" pitchFamily="34" charset="0"/>
                  <a:cs typeface="Open Sans" panose="020B0606030504020204" pitchFamily="34" charset="0"/>
                </a:rPr>
                <a:t>eltebtkbudapest</a:t>
              </a:r>
              <a:endParaRPr lang="en-US" sz="1100">
                <a:latin typeface="Open Sans" panose="020B0606030504020204" pitchFamily="34" charset="0"/>
                <a:ea typeface="Open Sans" panose="020B0606030504020204" pitchFamily="34" charset="0"/>
                <a:cs typeface="Open Sans" panose="020B0606030504020204" pitchFamily="34" charset="0"/>
              </a:endParaRPr>
            </a:p>
          </p:txBody>
        </p:sp>
        <p:sp>
          <p:nvSpPr>
            <p:cNvPr id="23" name="Téglalap 22">
              <a:extLst>
                <a:ext uri="{FF2B5EF4-FFF2-40B4-BE49-F238E27FC236}">
                  <a16:creationId xmlns:a16="http://schemas.microsoft.com/office/drawing/2014/main" id="{B0156415-4248-49D5-8A52-9CC4E8D11ED6}"/>
                </a:ext>
              </a:extLst>
            </p:cNvPr>
            <p:cNvSpPr/>
            <p:nvPr/>
          </p:nvSpPr>
          <p:spPr>
            <a:xfrm flipV="1">
              <a:off x="3543299" y="3440431"/>
              <a:ext cx="20574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4" name="Csoportba foglalás 23">
            <a:extLst>
              <a:ext uri="{FF2B5EF4-FFF2-40B4-BE49-F238E27FC236}">
                <a16:creationId xmlns:a16="http://schemas.microsoft.com/office/drawing/2014/main" id="{CFAC727D-D6C4-4784-B339-6E4AFF2D6D2F}"/>
              </a:ext>
            </a:extLst>
          </p:cNvPr>
          <p:cNvGrpSpPr/>
          <p:nvPr/>
        </p:nvGrpSpPr>
        <p:grpSpPr>
          <a:xfrm>
            <a:off x="654843" y="4044816"/>
            <a:ext cx="1573570" cy="333377"/>
            <a:chOff x="3543299" y="3440431"/>
            <a:chExt cx="2057401" cy="333377"/>
          </a:xfrm>
        </p:grpSpPr>
        <p:sp>
          <p:nvSpPr>
            <p:cNvPr id="25" name="Freeform 7">
              <a:extLst>
                <a:ext uri="{FF2B5EF4-FFF2-40B4-BE49-F238E27FC236}">
                  <a16:creationId xmlns:a16="http://schemas.microsoft.com/office/drawing/2014/main" id="{E926A4CE-A619-439C-8C53-5C163DAB29C5}"/>
                </a:ext>
              </a:extLst>
            </p:cNvPr>
            <p:cNvSpPr/>
            <p:nvPr/>
          </p:nvSpPr>
          <p:spPr>
            <a:xfrm>
              <a:off x="3543299" y="3486152"/>
              <a:ext cx="2057401" cy="287656"/>
            </a:xfrm>
            <a:custGeom>
              <a:avLst/>
              <a:gdLst/>
              <a:ahLst/>
              <a:cxnLst/>
              <a:rect l="l" t="t" r="r" b="b"/>
              <a:pathLst>
                <a:path w="2101849" h="773289">
                  <a:moveTo>
                    <a:pt x="0" y="0"/>
                  </a:moveTo>
                  <a:lnTo>
                    <a:pt x="2101849" y="0"/>
                  </a:lnTo>
                  <a:lnTo>
                    <a:pt x="2101849" y="773289"/>
                  </a:lnTo>
                  <a:lnTo>
                    <a:pt x="0" y="773289"/>
                  </a:lnTo>
                  <a:close/>
                </a:path>
              </a:pathLst>
            </a:custGeom>
            <a:solidFill>
              <a:srgbClr val="CEB390"/>
            </a:solidFill>
          </p:spPr>
          <p:txBody>
            <a:bodyPr/>
            <a:lstStyle/>
            <a:p>
              <a:pPr algn="ctr"/>
              <a:r>
                <a:rPr lang="en-US" sz="1100" err="1">
                  <a:latin typeface="Open Sans" panose="020B0606030504020204" pitchFamily="34" charset="0"/>
                  <a:ea typeface="Open Sans" panose="020B0606030504020204" pitchFamily="34" charset="0"/>
                  <a:cs typeface="Open Sans" panose="020B0606030504020204" pitchFamily="34" charset="0"/>
                </a:rPr>
                <a:t>instagram</a:t>
              </a:r>
              <a:r>
                <a:rPr lang="en-US" sz="1100">
                  <a:latin typeface="Open Sans" panose="020B0606030504020204" pitchFamily="34" charset="0"/>
                  <a:ea typeface="Open Sans" panose="020B0606030504020204" pitchFamily="34" charset="0"/>
                  <a:cs typeface="Open Sans" panose="020B0606030504020204" pitchFamily="34" charset="0"/>
                </a:rPr>
                <a:t>/</a:t>
              </a:r>
              <a:r>
                <a:rPr lang="en-US" sz="1100" err="1">
                  <a:latin typeface="Open Sans" panose="020B0606030504020204" pitchFamily="34" charset="0"/>
                  <a:ea typeface="Open Sans" panose="020B0606030504020204" pitchFamily="34" charset="0"/>
                  <a:cs typeface="Open Sans" panose="020B0606030504020204" pitchFamily="34" charset="0"/>
                </a:rPr>
                <a:t>elte_btk</a:t>
              </a:r>
              <a:endParaRPr lang="en-US" sz="1100">
                <a:latin typeface="Open Sans" panose="020B0606030504020204" pitchFamily="34" charset="0"/>
                <a:ea typeface="Open Sans" panose="020B0606030504020204" pitchFamily="34" charset="0"/>
                <a:cs typeface="Open Sans" panose="020B0606030504020204" pitchFamily="34" charset="0"/>
              </a:endParaRPr>
            </a:p>
            <a:p>
              <a:endParaRPr lang="hu-HU"/>
            </a:p>
          </p:txBody>
        </p:sp>
        <p:sp>
          <p:nvSpPr>
            <p:cNvPr id="26" name="Téglalap 25">
              <a:extLst>
                <a:ext uri="{FF2B5EF4-FFF2-40B4-BE49-F238E27FC236}">
                  <a16:creationId xmlns:a16="http://schemas.microsoft.com/office/drawing/2014/main" id="{D0199378-AAB3-4287-8285-C5726B2D7FFE}"/>
                </a:ext>
              </a:extLst>
            </p:cNvPr>
            <p:cNvSpPr/>
            <p:nvPr/>
          </p:nvSpPr>
          <p:spPr>
            <a:xfrm flipV="1">
              <a:off x="3543299" y="3440431"/>
              <a:ext cx="205740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Tree>
    <p:extLst>
      <p:ext uri="{BB962C8B-B14F-4D97-AF65-F5344CB8AC3E}">
        <p14:creationId xmlns:p14="http://schemas.microsoft.com/office/powerpoint/2010/main" val="413409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999"/>
                                          </p:stCondLst>
                                        </p:cTn>
                                        <p:tgtEl>
                                          <p:spTgt spid="18"/>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1000"/>
                                  </p:stCondLst>
                                  <p:childTnLst>
                                    <p:set>
                                      <p:cBhvr>
                                        <p:cTn id="9" dur="1" fill="hold">
                                          <p:stCondLst>
                                            <p:cond delay="999"/>
                                          </p:stCondLst>
                                        </p:cTn>
                                        <p:tgtEl>
                                          <p:spTgt spid="21"/>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1000"/>
                                  </p:stCondLst>
                                  <p:childTnLst>
                                    <p:set>
                                      <p:cBhvr>
                                        <p:cTn id="12" dur="1" fill="hold">
                                          <p:stCondLst>
                                            <p:cond delay="9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36" name="Szövegdoboz 35"/>
          <p:cNvSpPr txBox="1"/>
          <p:nvPr/>
        </p:nvSpPr>
        <p:spPr>
          <a:xfrm>
            <a:off x="7493167" y="4668291"/>
            <a:ext cx="1414170" cy="307777"/>
          </a:xfrm>
          <a:prstGeom prst="rect">
            <a:avLst/>
          </a:prstGeom>
          <a:noFill/>
        </p:spPr>
        <p:txBody>
          <a:bodyPr wrap="none" lIns="91440" tIns="45720" rIns="91440" bIns="45720" rtlCol="0" anchor="t">
            <a:spAutoFit/>
          </a:bodyPr>
          <a:lstStyle/>
          <a:p>
            <a:r>
              <a:rPr lang="hu-HU" sz="1400" dirty="0" err="1">
                <a:solidFill>
                  <a:schemeClr val="bg1"/>
                </a:solidFill>
                <a:latin typeface="Goldenbook"/>
                <a:ea typeface="Open Sans"/>
                <a:cs typeface="Open Sans"/>
              </a:rPr>
              <a:t>Orientation</a:t>
            </a:r>
            <a:r>
              <a:rPr lang="hu-HU" sz="1400" dirty="0">
                <a:solidFill>
                  <a:schemeClr val="bg1"/>
                </a:solidFill>
                <a:latin typeface="Goldenbook"/>
                <a:ea typeface="Open Sans"/>
                <a:cs typeface="Open Sans"/>
              </a:rPr>
              <a:t> </a:t>
            </a:r>
            <a:r>
              <a:rPr lang="hu-HU" sz="1400" dirty="0" err="1">
                <a:solidFill>
                  <a:schemeClr val="bg1"/>
                </a:solidFill>
                <a:latin typeface="Goldenbook"/>
                <a:ea typeface="Open Sans"/>
                <a:cs typeface="Open Sans"/>
              </a:rPr>
              <a:t>Days</a:t>
            </a:r>
            <a:endParaRPr lang="hu-HU" sz="1400" dirty="0">
              <a:solidFill>
                <a:schemeClr val="bg1"/>
              </a:solidFill>
              <a:latin typeface="Goldenbook"/>
              <a:ea typeface="Open Sans"/>
              <a:cs typeface="Open Sans"/>
            </a:endParaRPr>
          </a:p>
        </p:txBody>
      </p:sp>
      <p:sp>
        <p:nvSpPr>
          <p:cNvPr id="5" name="Téglalap 4"/>
          <p:cNvSpPr/>
          <p:nvPr/>
        </p:nvSpPr>
        <p:spPr>
          <a:xfrm>
            <a:off x="304800" y="501841"/>
            <a:ext cx="4648200" cy="497373"/>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solidFill>
                <a:schemeClr val="tx1"/>
              </a:solidFill>
              <a:latin typeface="Open Sans" panose="020B0604020202020204" charset="0"/>
              <a:ea typeface="Open Sans" panose="020B0604020202020204" charset="0"/>
              <a:cs typeface="Open Sans" panose="020B0604020202020204" charset="0"/>
            </a:endParaRPr>
          </a:p>
          <a:p>
            <a:r>
              <a:rPr lang="hu-HU" sz="1600" b="1" dirty="0">
                <a:solidFill>
                  <a:schemeClr val="bg1"/>
                </a:solidFill>
                <a:latin typeface="Open Sans" panose="020B0604020202020204" charset="0"/>
                <a:ea typeface="Open Sans" panose="020B0604020202020204" charset="0"/>
                <a:cs typeface="Open Sans" panose="020B0604020202020204" charset="0"/>
              </a:rPr>
              <a:t>FOLLOW US ONLINE</a:t>
            </a:r>
            <a:endParaRPr lang="en-US" sz="1600" b="1" dirty="0">
              <a:solidFill>
                <a:schemeClr val="bg1"/>
              </a:solidFill>
              <a:latin typeface="Open Sans" panose="020B0604020202020204" charset="0"/>
              <a:ea typeface="Open Sans" panose="020B0604020202020204" charset="0"/>
              <a:cs typeface="Open Sans" panose="020B0604020202020204" charset="0"/>
            </a:endParaRPr>
          </a:p>
          <a:p>
            <a:endParaRPr lang="en-US" sz="1600" dirty="0">
              <a:solidFill>
                <a:schemeClr val="tx1"/>
              </a:solidFill>
              <a:latin typeface="Open Sans" panose="020B0604020202020204" charset="0"/>
              <a:ea typeface="Open Sans" panose="020B0604020202020204" charset="0"/>
              <a:cs typeface="Open Sans" panose="020B0604020202020204" charset="0"/>
            </a:endParaRPr>
          </a:p>
        </p:txBody>
      </p:sp>
      <p:sp>
        <p:nvSpPr>
          <p:cNvPr id="8" name="Téglalap 7"/>
          <p:cNvSpPr/>
          <p:nvPr/>
        </p:nvSpPr>
        <p:spPr>
          <a:xfrm>
            <a:off x="1988345" y="1312694"/>
            <a:ext cx="4260056" cy="874227"/>
          </a:xfrm>
          <a:prstGeom prst="rect">
            <a:avLst/>
          </a:prstGeom>
          <a:solidFill>
            <a:srgbClr val="CEB39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u-HU" sz="1600" err="1">
                <a:solidFill>
                  <a:schemeClr val="tx1"/>
                </a:solidFill>
                <a:latin typeface="Open Sans" panose="020B0604020202020204" charset="0"/>
                <a:ea typeface="Open Sans" panose="020B0604020202020204" charset="0"/>
                <a:cs typeface="Open Sans" panose="020B0604020202020204" charset="0"/>
              </a:rPr>
              <a:t>Our</a:t>
            </a:r>
            <a:r>
              <a:rPr lang="hu-HU" sz="1600">
                <a:solidFill>
                  <a:schemeClr val="tx1"/>
                </a:solidFill>
                <a:latin typeface="Open Sans" panose="020B0604020202020204" charset="0"/>
                <a:ea typeface="Open Sans" panose="020B0604020202020204" charset="0"/>
                <a:cs typeface="Open Sans" panose="020B0604020202020204" charset="0"/>
              </a:rPr>
              <a:t> homepage</a:t>
            </a:r>
          </a:p>
          <a:p>
            <a:pPr marL="285750" indent="-285750">
              <a:buFont typeface="Arial" panose="020B0604020202020204" pitchFamily="34" charset="0"/>
              <a:buChar char="•"/>
            </a:pPr>
            <a:r>
              <a:rPr lang="en-US" sz="1400" err="1">
                <a:solidFill>
                  <a:schemeClr val="tx1"/>
                </a:solidFill>
                <a:latin typeface="Open Sans" panose="020B0604020202020204" charset="0"/>
                <a:ea typeface="Open Sans" panose="020B0604020202020204" charset="0"/>
                <a:cs typeface="Open Sans" panose="020B0604020202020204" charset="0"/>
                <a:hlinkClick r:id="rId3"/>
              </a:rPr>
              <a:t>btk</a:t>
            </a:r>
            <a:r>
              <a:rPr lang="en-US" sz="1400">
                <a:solidFill>
                  <a:schemeClr val="tx1"/>
                </a:solidFill>
                <a:latin typeface="Open Sans" panose="020B0604020202020204" charset="0"/>
                <a:ea typeface="Open Sans" panose="020B0604020202020204" charset="0"/>
                <a:cs typeface="Open Sans" panose="020B0604020202020204" charset="0"/>
                <a:hlinkClick r:id="rId3"/>
              </a:rPr>
              <a:t>.</a:t>
            </a:r>
            <a:r>
              <a:rPr lang="hu-HU" sz="1400" err="1">
                <a:solidFill>
                  <a:schemeClr val="tx1"/>
                </a:solidFill>
                <a:latin typeface="Open Sans" panose="020B0604020202020204" charset="0"/>
                <a:ea typeface="Open Sans" panose="020B0604020202020204" charset="0"/>
                <a:cs typeface="Open Sans" panose="020B0604020202020204" charset="0"/>
                <a:hlinkClick r:id="rId3"/>
              </a:rPr>
              <a:t>elte</a:t>
            </a:r>
            <a:r>
              <a:rPr lang="hu-HU" sz="1400">
                <a:solidFill>
                  <a:schemeClr val="tx1"/>
                </a:solidFill>
                <a:latin typeface="Open Sans" panose="020B0604020202020204" charset="0"/>
                <a:ea typeface="Open Sans" panose="020B0604020202020204" charset="0"/>
                <a:cs typeface="Open Sans" panose="020B0604020202020204" charset="0"/>
                <a:hlinkClick r:id="rId3"/>
              </a:rPr>
              <a:t>.</a:t>
            </a:r>
            <a:r>
              <a:rPr lang="en-US" sz="1400" err="1">
                <a:solidFill>
                  <a:schemeClr val="tx1"/>
                </a:solidFill>
                <a:latin typeface="Open Sans" panose="020B0604020202020204" charset="0"/>
                <a:ea typeface="Open Sans" panose="020B0604020202020204" charset="0"/>
                <a:cs typeface="Open Sans" panose="020B0604020202020204" charset="0"/>
                <a:hlinkClick r:id="rId3"/>
              </a:rPr>
              <a:t>hu</a:t>
            </a:r>
            <a:endParaRPr lang="hu-HU" sz="1400">
              <a:solidFill>
                <a:schemeClr val="tx1"/>
              </a:solidFill>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r>
              <a:rPr lang="en-US" sz="1400">
                <a:solidFill>
                  <a:schemeClr val="tx1"/>
                </a:solidFill>
                <a:latin typeface="Open Sans" panose="020B0604020202020204" charset="0"/>
                <a:ea typeface="Open Sans" panose="020B0604020202020204" charset="0"/>
                <a:cs typeface="Open Sans" panose="020B0604020202020204" charset="0"/>
                <a:hlinkClick r:id="rId4"/>
              </a:rPr>
              <a:t>btk.elte.hu/welcome-to-our-new-students</a:t>
            </a:r>
            <a:endParaRPr lang="en-US" sz="1400">
              <a:solidFill>
                <a:schemeClr val="tx1"/>
              </a:solidFill>
              <a:latin typeface="Open Sans" panose="020B0604020202020204" charset="0"/>
              <a:ea typeface="Open Sans" panose="020B0604020202020204" charset="0"/>
              <a:cs typeface="Open Sans" panose="020B0604020202020204" charset="0"/>
            </a:endParaRPr>
          </a:p>
        </p:txBody>
      </p:sp>
      <p:pic>
        <p:nvPicPr>
          <p:cNvPr id="7" name="Kép 6" descr="File:Instagram logo 2016.svg - Wikipedia">
            <a:hlinkClick r:id="rId5"/>
            <a:extLst>
              <a:ext uri="{FF2B5EF4-FFF2-40B4-BE49-F238E27FC236}">
                <a16:creationId xmlns:a16="http://schemas.microsoft.com/office/drawing/2014/main" id="{96164BEB-3FB2-4E4C-83A2-4BD5599E07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2591106"/>
            <a:ext cx="731274" cy="731274"/>
          </a:xfrm>
          <a:prstGeom prst="rect">
            <a:avLst/>
          </a:prstGeom>
        </p:spPr>
      </p:pic>
      <p:pic>
        <p:nvPicPr>
          <p:cNvPr id="10" name="Kép 6">
            <a:hlinkClick r:id="rId7"/>
            <a:extLst>
              <a:ext uri="{FF2B5EF4-FFF2-40B4-BE49-F238E27FC236}">
                <a16:creationId xmlns:a16="http://schemas.microsoft.com/office/drawing/2014/main" id="{4B816A80-0FDE-4DB0-AA3C-BEA642E94E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5475" y="2571750"/>
            <a:ext cx="731274" cy="73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799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Tartalom helye 8">
            <a:extLst>
              <a:ext uri="{FF2B5EF4-FFF2-40B4-BE49-F238E27FC236}">
                <a16:creationId xmlns:a16="http://schemas.microsoft.com/office/drawing/2014/main" id="{929F2B88-F278-8545-86B8-65565B2268A8}"/>
              </a:ext>
            </a:extLst>
          </p:cNvPr>
          <p:cNvPicPr>
            <a:picLocks noChangeAspect="1"/>
          </p:cNvPicPr>
          <p:nvPr/>
        </p:nvPicPr>
        <p:blipFill>
          <a:blip r:embed="rId2"/>
          <a:stretch>
            <a:fillRect/>
          </a:stretch>
        </p:blipFill>
        <p:spPr>
          <a:xfrm>
            <a:off x="3313" y="4510087"/>
            <a:ext cx="9144000" cy="628650"/>
          </a:xfrm>
          <a:prstGeom prst="rect">
            <a:avLst/>
          </a:prstGeom>
        </p:spPr>
      </p:pic>
      <p:sp>
        <p:nvSpPr>
          <p:cNvPr id="36" name="Szövegdoboz 35"/>
          <p:cNvSpPr txBox="1"/>
          <p:nvPr/>
        </p:nvSpPr>
        <p:spPr>
          <a:xfrm>
            <a:off x="7590924" y="4720929"/>
            <a:ext cx="1377300" cy="307777"/>
          </a:xfrm>
          <a:prstGeom prst="rect">
            <a:avLst/>
          </a:prstGeom>
          <a:noFill/>
        </p:spPr>
        <p:txBody>
          <a:bodyPr wrap="none" lIns="91440" tIns="45720" rIns="91440" bIns="45720" rtlCol="0" anchor="t">
            <a:spAutoFit/>
          </a:bodyPr>
          <a:lstStyle/>
          <a:p>
            <a:r>
              <a:rPr lang="hu-HU" sz="1400" dirty="0" err="1">
                <a:solidFill>
                  <a:schemeClr val="bg1"/>
                </a:solidFill>
                <a:latin typeface="Goldenbook"/>
                <a:ea typeface="Open Sans"/>
                <a:cs typeface="Open Sans"/>
              </a:rPr>
              <a:t>Orientation</a:t>
            </a:r>
            <a:r>
              <a:rPr lang="hu-HU" sz="1400" dirty="0">
                <a:solidFill>
                  <a:schemeClr val="bg1"/>
                </a:solidFill>
                <a:latin typeface="Goldenbook"/>
                <a:ea typeface="Open Sans"/>
                <a:cs typeface="Open Sans"/>
              </a:rPr>
              <a:t> </a:t>
            </a:r>
            <a:r>
              <a:rPr lang="hu-HU" sz="1400" dirty="0" err="1">
                <a:solidFill>
                  <a:schemeClr val="bg1"/>
                </a:solidFill>
                <a:latin typeface="Goldenbook"/>
                <a:ea typeface="Open Sans"/>
                <a:cs typeface="Open Sans"/>
              </a:rPr>
              <a:t>Days</a:t>
            </a:r>
          </a:p>
        </p:txBody>
      </p:sp>
      <p:sp>
        <p:nvSpPr>
          <p:cNvPr id="5" name="Téglalap 4"/>
          <p:cNvSpPr/>
          <p:nvPr/>
        </p:nvSpPr>
        <p:spPr>
          <a:xfrm>
            <a:off x="304800" y="374006"/>
            <a:ext cx="6588291" cy="474814"/>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sz="1400" dirty="0">
              <a:solidFill>
                <a:schemeClr val="tx1"/>
              </a:solidFill>
              <a:latin typeface="Open Sans" panose="020B0604020202020204" charset="0"/>
              <a:ea typeface="Open Sans" panose="020B0604020202020204" charset="0"/>
              <a:cs typeface="Open Sans" panose="020B0604020202020204" charset="0"/>
            </a:endParaRPr>
          </a:p>
          <a:p>
            <a:r>
              <a:rPr lang="hu-HU" sz="1600" b="1" dirty="0">
                <a:solidFill>
                  <a:schemeClr val="bg1"/>
                </a:solidFill>
                <a:latin typeface="Open Sans"/>
                <a:ea typeface="Open Sans"/>
                <a:cs typeface="Open Sans"/>
              </a:rPr>
              <a:t>ONLINE PLATFORMS YOU MAY HAVE TO USE DURING STUDIES</a:t>
            </a:r>
            <a:endParaRPr lang="en-US" sz="1600" b="1" dirty="0">
              <a:solidFill>
                <a:schemeClr val="bg1"/>
              </a:solidFill>
              <a:latin typeface="Open Sans"/>
              <a:ea typeface="Open Sans"/>
              <a:cs typeface="Open Sans"/>
            </a:endParaRPr>
          </a:p>
          <a:p>
            <a:endParaRPr lang="en-US" sz="1600" dirty="0">
              <a:solidFill>
                <a:schemeClr val="tx1"/>
              </a:solidFill>
              <a:latin typeface="Open Sans" panose="020B0604020202020204" charset="0"/>
              <a:ea typeface="Open Sans" panose="020B0604020202020204" charset="0"/>
              <a:cs typeface="Open Sans" panose="020B0604020202020204" charset="0"/>
            </a:endParaRPr>
          </a:p>
        </p:txBody>
      </p:sp>
      <p:pic>
        <p:nvPicPr>
          <p:cNvPr id="3" name="Kép 2">
            <a:extLst>
              <a:ext uri="{FF2B5EF4-FFF2-40B4-BE49-F238E27FC236}">
                <a16:creationId xmlns:a16="http://schemas.microsoft.com/office/drawing/2014/main" id="{4BB50F06-71F4-4550-98E4-A501F47505D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835"/>
          <a:stretch/>
        </p:blipFill>
        <p:spPr>
          <a:xfrm>
            <a:off x="545315" y="2080951"/>
            <a:ext cx="1910179" cy="1533144"/>
          </a:xfrm>
          <a:prstGeom prst="rect">
            <a:avLst/>
          </a:prstGeom>
        </p:spPr>
      </p:pic>
      <p:pic>
        <p:nvPicPr>
          <p:cNvPr id="9" name="Kép 8">
            <a:extLst>
              <a:ext uri="{FF2B5EF4-FFF2-40B4-BE49-F238E27FC236}">
                <a16:creationId xmlns:a16="http://schemas.microsoft.com/office/drawing/2014/main" id="{5058F981-3908-4336-B788-214C7C1B40B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84809" y="1442215"/>
            <a:ext cx="2857500" cy="676275"/>
          </a:xfrm>
          <a:prstGeom prst="rect">
            <a:avLst/>
          </a:prstGeom>
        </p:spPr>
      </p:pic>
      <p:pic>
        <p:nvPicPr>
          <p:cNvPr id="19" name="Kép 18">
            <a:extLst>
              <a:ext uri="{FF2B5EF4-FFF2-40B4-BE49-F238E27FC236}">
                <a16:creationId xmlns:a16="http://schemas.microsoft.com/office/drawing/2014/main" id="{E37E5DEC-D245-49AC-B72B-5B96D45C764F}"/>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56" t="16642" r="-56" b="16293"/>
          <a:stretch/>
        </p:blipFill>
        <p:spPr>
          <a:xfrm>
            <a:off x="4920994" y="1135470"/>
            <a:ext cx="1565073" cy="1523849"/>
          </a:xfrm>
          <a:prstGeom prst="rect">
            <a:avLst/>
          </a:prstGeom>
        </p:spPr>
      </p:pic>
      <p:pic>
        <p:nvPicPr>
          <p:cNvPr id="20" name="Kép 19">
            <a:extLst>
              <a:ext uri="{FF2B5EF4-FFF2-40B4-BE49-F238E27FC236}">
                <a16:creationId xmlns:a16="http://schemas.microsoft.com/office/drawing/2014/main" id="{9CEFE74E-D13B-4604-BC81-55C178B410C5}"/>
              </a:ext>
            </a:extLst>
          </p:cNvPr>
          <p:cNvPicPr>
            <a:picLocks noChangeAspect="1"/>
          </p:cNvPicPr>
          <p:nvPr/>
        </p:nvPicPr>
        <p:blipFill rotWithShape="1">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33030" t="12099" r="34242" b="12199"/>
          <a:stretch/>
        </p:blipFill>
        <p:spPr>
          <a:xfrm>
            <a:off x="6220996" y="2571750"/>
            <a:ext cx="908843" cy="1168992"/>
          </a:xfrm>
          <a:prstGeom prst="rect">
            <a:avLst/>
          </a:prstGeom>
        </p:spPr>
      </p:pic>
      <p:pic>
        <p:nvPicPr>
          <p:cNvPr id="21" name="Kép 20">
            <a:extLst>
              <a:ext uri="{FF2B5EF4-FFF2-40B4-BE49-F238E27FC236}">
                <a16:creationId xmlns:a16="http://schemas.microsoft.com/office/drawing/2014/main" id="{A1C1D1CC-8ADB-493D-A536-ED1A2FFA7C0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4063" b="36529"/>
          <a:stretch/>
        </p:blipFill>
        <p:spPr>
          <a:xfrm>
            <a:off x="3815527" y="2659359"/>
            <a:ext cx="1069820" cy="973103"/>
          </a:xfrm>
          <a:prstGeom prst="rect">
            <a:avLst/>
          </a:prstGeom>
        </p:spPr>
      </p:pic>
    </p:spTree>
    <p:extLst>
      <p:ext uri="{BB962C8B-B14F-4D97-AF65-F5344CB8AC3E}">
        <p14:creationId xmlns:p14="http://schemas.microsoft.com/office/powerpoint/2010/main" val="3837107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églalap 4"/>
          <p:cNvSpPr/>
          <p:nvPr/>
        </p:nvSpPr>
        <p:spPr>
          <a:xfrm>
            <a:off x="2590800" y="209550"/>
            <a:ext cx="4108174" cy="685800"/>
          </a:xfrm>
          <a:prstGeom prst="rect">
            <a:avLst/>
          </a:prstGeom>
          <a:solidFill>
            <a:srgbClr val="9A33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hu-HU" sz="3600" b="0" i="0" u="none" strike="noStrike" kern="1200" cap="none" spc="0" normalizeH="0" baseline="0" noProof="0" dirty="0">
                <a:ln>
                  <a:noFill/>
                </a:ln>
                <a:effectLst/>
                <a:uLnTx/>
                <a:uFillTx/>
                <a:latin typeface="Open Sans"/>
                <a:ea typeface="Open Sans"/>
                <a:cs typeface="Open Sans"/>
              </a:rPr>
              <a:t>STUDY </a:t>
            </a:r>
            <a:r>
              <a:rPr lang="hu-HU" sz="3600" dirty="0">
                <a:latin typeface="Open Sans"/>
                <a:ea typeface="Open Sans"/>
                <a:cs typeface="Open Sans"/>
              </a:rPr>
              <a:t>MATTERS</a:t>
            </a:r>
            <a:endParaRPr kumimoji="0" lang="en-US" sz="3600" b="0" i="0" u="none" strike="noStrike" kern="1200" cap="none" spc="0" normalizeH="0" baseline="0" noProof="0" dirty="0">
              <a:ln>
                <a:noFill/>
              </a:ln>
              <a:solidFill>
                <a:prstClr val="white"/>
              </a:solidFill>
              <a:effectLst/>
              <a:uLnTx/>
              <a:uFillTx/>
              <a:latin typeface="Open Sans" panose="020B0604020202020204" charset="0"/>
              <a:ea typeface="Open Sans" panose="020B0604020202020204" charset="0"/>
              <a:cs typeface="Open Sans" panose="020B0604020202020204" charset="0"/>
            </a:endParaRPr>
          </a:p>
        </p:txBody>
      </p:sp>
    </p:spTree>
    <p:extLst>
      <p:ext uri="{BB962C8B-B14F-4D97-AF65-F5344CB8AC3E}">
        <p14:creationId xmlns:p14="http://schemas.microsoft.com/office/powerpoint/2010/main" val="38638715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um" ma:contentTypeID="0x0101009E3F52223072E6448E133D42AC821CFF" ma:contentTypeVersion="13" ma:contentTypeDescription="Új dokumentum létrehozása." ma:contentTypeScope="" ma:versionID="979f3ba77cf615f556ea2465c0e080bd">
  <xsd:schema xmlns:xsd="http://www.w3.org/2001/XMLSchema" xmlns:xs="http://www.w3.org/2001/XMLSchema" xmlns:p="http://schemas.microsoft.com/office/2006/metadata/properties" xmlns:ns2="dd3f2cc3-fb5e-4dd6-95d2-33cefb907ce0" xmlns:ns3="5de043ce-df81-4b6e-b89a-e0b5e1cd8f9f" targetNamespace="http://schemas.microsoft.com/office/2006/metadata/properties" ma:root="true" ma:fieldsID="014f492a17484009e732b761e397af3c" ns2:_="" ns3:_="">
    <xsd:import namespace="dd3f2cc3-fb5e-4dd6-95d2-33cefb907ce0"/>
    <xsd:import namespace="5de043ce-df81-4b6e-b89a-e0b5e1cd8f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f2cc3-fb5e-4dd6-95d2-33cefb907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de043ce-df81-4b6e-b89a-e0b5e1cd8f9f" elementFormDefault="qualified">
    <xsd:import namespace="http://schemas.microsoft.com/office/2006/documentManagement/types"/>
    <xsd:import namespace="http://schemas.microsoft.com/office/infopath/2007/PartnerControls"/>
    <xsd:element name="SharedWithUsers" ma:index="18"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Megosztva részletekkel"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EE1179-BF8C-4093-A724-80F9F31892DD}">
  <ds:schemaRefs>
    <ds:schemaRef ds:uri="5de043ce-df81-4b6e-b89a-e0b5e1cd8f9f"/>
    <ds:schemaRef ds:uri="dd3f2cc3-fb5e-4dd6-95d2-33cefb907c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6044756-1684-4D50-AB79-B1AEB319003C}">
  <ds:schemaRefs>
    <ds:schemaRef ds:uri="5de043ce-df81-4b6e-b89a-e0b5e1cd8f9f"/>
    <ds:schemaRef ds:uri="dd3f2cc3-fb5e-4dd6-95d2-33cefb907c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F1AE6F-EC3D-4517-88BC-ADF79FE8AD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TotalTime>
  <Words>3654</Words>
  <Application>Microsoft Office PowerPoint</Application>
  <PresentationFormat>Diavetítés a képernyőre (16:9 oldalarány)</PresentationFormat>
  <Paragraphs>446</Paragraphs>
  <Slides>62</Slides>
  <Notes>2</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62</vt:i4>
      </vt:variant>
    </vt:vector>
  </HeadingPairs>
  <TitlesOfParts>
    <vt:vector size="69" baseType="lpstr">
      <vt:lpstr>Calibri</vt:lpstr>
      <vt:lpstr>Arial</vt:lpstr>
      <vt:lpstr>Open Sans</vt:lpstr>
      <vt:lpstr>Goldenbook</vt:lpstr>
      <vt:lpstr>Wingdings</vt:lpstr>
      <vt:lpstr>Garamond</vt:lpstr>
      <vt:lpstr>Office Theme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ELTEfeszt_V2</dc:title>
  <dc:creator>Mózs Barbara</dc:creator>
  <cp:lastModifiedBy>Attila Starcevic</cp:lastModifiedBy>
  <cp:revision>429</cp:revision>
  <dcterms:created xsi:type="dcterms:W3CDTF">2006-08-16T00:00:00Z</dcterms:created>
  <dcterms:modified xsi:type="dcterms:W3CDTF">2022-09-06T12:41:01Z</dcterms:modified>
  <dc:identifier>DAENMr7xKVo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0x0101009E3F52223072E6448E133D42AC821CFF</vt:lpwstr>
  </property>
</Properties>
</file>